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Aileron" charset="1" panose="00000500000000000000"/>
      <p:regular r:id="rId16"/>
    </p:embeddedFont>
    <p:embeddedFont>
      <p:font typeface="Aileron Bold" charset="1" panose="00000800000000000000"/>
      <p:regular r:id="rId17"/>
    </p:embeddedFont>
    <p:embeddedFont>
      <p:font typeface="Now Bold" charset="1" panose="00000800000000000000"/>
      <p:regular r:id="rId18"/>
    </p:embeddedFont>
    <p:embeddedFont>
      <p:font typeface="Sunborn" charset="1" panose="00000500000000000000"/>
      <p:regular r:id="rId19"/>
    </p:embeddedFont>
    <p:embeddedFont>
      <p:font typeface="Handy Casual" charset="1" panose="00000500000000000000"/>
      <p:regular r:id="rId20"/>
    </p:embeddedFont>
    <p:embeddedFont>
      <p:font typeface="Binate Bold" charset="1" panose="020C0803030508020204"/>
      <p:regular r:id="rId21"/>
    </p:embeddedFont>
    <p:embeddedFont>
      <p:font typeface="เอฟซี ไอคอนิก เท็กซ์ Bold" charset="1" panose="020B0500040200020003"/>
      <p:regular r:id="rId22"/>
    </p:embeddedFont>
    <p:embeddedFont>
      <p:font typeface="Open Sauce Bold" charset="1" panose="00000800000000000000"/>
      <p:regular r:id="rId23"/>
    </p:embeddedFont>
    <p:embeddedFont>
      <p:font typeface="Arimo Bold" charset="1" panose="020B0704020202020204"/>
      <p:regular r:id="rId24"/>
    </p:embeddedFont>
    <p:embeddedFont>
      <p:font typeface="Arimo" charset="1" panose="020B0604020202020204"/>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9.png" Type="http://schemas.openxmlformats.org/officeDocument/2006/relationships/image"/><Relationship Id="rId12" Target="../media/image10.png" Type="http://schemas.openxmlformats.org/officeDocument/2006/relationships/image"/><Relationship Id="rId2" Target="../media/image1.jpeg" Type="http://schemas.openxmlformats.org/officeDocument/2006/relationships/image"/><Relationship Id="rId3" Target="../media/image1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png" Type="http://schemas.openxmlformats.org/officeDocument/2006/relationships/image"/><Relationship Id="rId9"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11" Target="../media/image8.png" Type="http://schemas.openxmlformats.org/officeDocument/2006/relationships/image"/><Relationship Id="rId12" Target="../media/image9.png" Type="http://schemas.openxmlformats.org/officeDocument/2006/relationships/image"/><Relationship Id="rId13" Target="../media/image10.png" Type="http://schemas.openxmlformats.org/officeDocument/2006/relationships/image"/><Relationship Id="rId2" Target="../media/image1.jpeg" Type="http://schemas.openxmlformats.org/officeDocument/2006/relationships/image"/><Relationship Id="rId3" Target="../media/image12.jpeg" Type="http://schemas.openxmlformats.org/officeDocument/2006/relationships/image"/><Relationship Id="rId4" Target="../media/image13.jpe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 Id="rId7" Target="../media/image4.svg" Type="http://schemas.openxmlformats.org/officeDocument/2006/relationships/image"/><Relationship Id="rId8" Target="../media/image5.png" Type="http://schemas.openxmlformats.org/officeDocument/2006/relationships/image"/><Relationship Id="rId9" Target="../media/image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9.png" Type="http://schemas.openxmlformats.org/officeDocument/2006/relationships/image"/><Relationship Id="rId12" Target="../media/image10.png" Type="http://schemas.openxmlformats.org/officeDocument/2006/relationships/image"/><Relationship Id="rId2" Target="../media/image1.jpeg" Type="http://schemas.openxmlformats.org/officeDocument/2006/relationships/image"/><Relationship Id="rId3" Target="../media/image14.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png" Type="http://schemas.openxmlformats.org/officeDocument/2006/relationships/image"/><Relationship Id="rId9" Target="../media/image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png" Type="http://schemas.openxmlformats.org/officeDocument/2006/relationships/image"/><Relationship Id="rId11" Target="../media/image4.svg" Type="http://schemas.openxmlformats.org/officeDocument/2006/relationships/image"/><Relationship Id="rId12" Target="../media/image5.png" Type="http://schemas.openxmlformats.org/officeDocument/2006/relationships/image"/><Relationship Id="rId13" Target="../media/image6.png" Type="http://schemas.openxmlformats.org/officeDocument/2006/relationships/image"/><Relationship Id="rId14" Target="../media/image7.png" Type="http://schemas.openxmlformats.org/officeDocument/2006/relationships/image"/><Relationship Id="rId15" Target="../media/image8.png" Type="http://schemas.openxmlformats.org/officeDocument/2006/relationships/image"/><Relationship Id="rId16" Target="../media/image9.png" Type="http://schemas.openxmlformats.org/officeDocument/2006/relationships/image"/><Relationship Id="rId17" Target="../media/image10.png" Type="http://schemas.openxmlformats.org/officeDocument/2006/relationships/image"/><Relationship Id="rId2" Target="../media/image1.jpe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19.png" Type="http://schemas.openxmlformats.org/officeDocument/2006/relationships/image"/><Relationship Id="rId8" Target="../media/image20.svg" Type="http://schemas.openxmlformats.org/officeDocument/2006/relationships/image"/><Relationship Id="rId9" Target="../media/image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11" Target="../media/image8.png" Type="http://schemas.openxmlformats.org/officeDocument/2006/relationships/image"/><Relationship Id="rId12" Target="../media/image9.png" Type="http://schemas.openxmlformats.org/officeDocument/2006/relationships/image"/><Relationship Id="rId13" Target="../media/image10.png" Type="http://schemas.openxmlformats.org/officeDocument/2006/relationships/image"/><Relationship Id="rId2" Target="../media/image1.jpeg" Type="http://schemas.openxmlformats.org/officeDocument/2006/relationships/image"/><Relationship Id="rId3" Target="../media/image21.jpeg" Type="http://schemas.openxmlformats.org/officeDocument/2006/relationships/image"/><Relationship Id="rId4" Target="../media/image22.jpe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 Id="rId7" Target="../media/image4.svg" Type="http://schemas.openxmlformats.org/officeDocument/2006/relationships/image"/><Relationship Id="rId8" Target="../media/image5.png" Type="http://schemas.openxmlformats.org/officeDocument/2006/relationships/image"/><Relationship Id="rId9" Target="../media/image6.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2" Target="../media/image23.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png" Type="http://schemas.openxmlformats.org/officeDocument/2006/relationships/image"/><Relationship Id="rId11" Target="../media/image6.png" Type="http://schemas.openxmlformats.org/officeDocument/2006/relationships/image"/><Relationship Id="rId12" Target="../media/image7.png" Type="http://schemas.openxmlformats.org/officeDocument/2006/relationships/image"/><Relationship Id="rId13" Target="../media/image8.png" Type="http://schemas.openxmlformats.org/officeDocument/2006/relationships/image"/><Relationship Id="rId14" Target="../media/image9.png" Type="http://schemas.openxmlformats.org/officeDocument/2006/relationships/image"/><Relationship Id="rId15" Target="../media/image10.png" Type="http://schemas.openxmlformats.org/officeDocument/2006/relationships/image"/><Relationship Id="rId2" Target="../media/image1.jpeg" Type="http://schemas.openxmlformats.org/officeDocument/2006/relationships/image"/><Relationship Id="rId3" Target="../media/image24.jpeg" Type="http://schemas.openxmlformats.org/officeDocument/2006/relationships/image"/><Relationship Id="rId4" Target="../media/image25.jpeg" Type="http://schemas.openxmlformats.org/officeDocument/2006/relationships/image"/><Relationship Id="rId5" Target="../media/image26.jpeg" Type="http://schemas.openxmlformats.org/officeDocument/2006/relationships/image"/><Relationship Id="rId6" Target="../media/image27.jpeg" Type="http://schemas.openxmlformats.org/officeDocument/2006/relationships/image"/><Relationship Id="rId7" Target="../media/image2.pn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14870830" y="6694809"/>
            <a:ext cx="3086100" cy="3086100"/>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D1D9"/>
            </a:solidFill>
          </p:spPr>
        </p:sp>
        <p:sp>
          <p:nvSpPr>
            <p:cNvPr name="TextBox 5" id="5"/>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000000"/>
                  </a:solidFill>
                  <a:latin typeface="Aileron"/>
                  <a:ea typeface="Aileron"/>
                  <a:cs typeface="Aileron"/>
                  <a:sym typeface="Aileron"/>
                </a:rPr>
                <a:t>YOUR INSTITUE LOGO</a:t>
              </a:r>
            </a:p>
          </p:txBody>
        </p:sp>
      </p:grpSp>
      <p:sp>
        <p:nvSpPr>
          <p:cNvPr name="TextBox 6" id="6"/>
          <p:cNvSpPr txBox="true"/>
          <p:nvPr/>
        </p:nvSpPr>
        <p:spPr>
          <a:xfrm rot="0">
            <a:off x="1028700" y="3223451"/>
            <a:ext cx="16800938" cy="1920049"/>
          </a:xfrm>
          <a:prstGeom prst="rect">
            <a:avLst/>
          </a:prstGeom>
        </p:spPr>
        <p:txBody>
          <a:bodyPr anchor="t" rtlCol="false" tIns="0" lIns="0" bIns="0" rIns="0">
            <a:spAutoFit/>
          </a:bodyPr>
          <a:lstStyle/>
          <a:p>
            <a:pPr algn="l">
              <a:lnSpc>
                <a:spcPts val="14467"/>
              </a:lnSpc>
            </a:pPr>
            <a:r>
              <a:rPr lang="en-US" sz="14467" spc="-535" b="true">
                <a:solidFill>
                  <a:srgbClr val="FFFFFF"/>
                </a:solidFill>
                <a:latin typeface="Aileron Bold"/>
                <a:ea typeface="Aileron Bold"/>
                <a:cs typeface="Aileron Bold"/>
                <a:sym typeface="Aileron Bold"/>
              </a:rPr>
              <a:t>Title of your research</a:t>
            </a:r>
          </a:p>
        </p:txBody>
      </p:sp>
      <p:sp>
        <p:nvSpPr>
          <p:cNvPr name="TextBox 7" id="7"/>
          <p:cNvSpPr txBox="true"/>
          <p:nvPr/>
        </p:nvSpPr>
        <p:spPr>
          <a:xfrm rot="0">
            <a:off x="1028700" y="5772150"/>
            <a:ext cx="3490028" cy="389255"/>
          </a:xfrm>
          <a:prstGeom prst="rect">
            <a:avLst/>
          </a:prstGeom>
        </p:spPr>
        <p:txBody>
          <a:bodyPr anchor="t" rtlCol="false" tIns="0" lIns="0" bIns="0" rIns="0">
            <a:spAutoFit/>
          </a:bodyPr>
          <a:lstStyle/>
          <a:p>
            <a:pPr algn="l">
              <a:lnSpc>
                <a:spcPts val="3220"/>
              </a:lnSpc>
              <a:spcBef>
                <a:spcPct val="0"/>
              </a:spcBef>
            </a:pPr>
            <a:r>
              <a:rPr lang="en-US" sz="2300" b="true">
                <a:solidFill>
                  <a:srgbClr val="FFFFFF"/>
                </a:solidFill>
                <a:latin typeface="Aileron Bold"/>
                <a:ea typeface="Aileron Bold"/>
                <a:cs typeface="Aileron Bold"/>
                <a:sym typeface="Aileron Bold"/>
              </a:rPr>
              <a:t>Presented by :</a:t>
            </a:r>
          </a:p>
        </p:txBody>
      </p:sp>
      <p:sp>
        <p:nvSpPr>
          <p:cNvPr name="TextBox 8" id="8"/>
          <p:cNvSpPr txBox="true"/>
          <p:nvPr/>
        </p:nvSpPr>
        <p:spPr>
          <a:xfrm rot="0">
            <a:off x="1028700" y="6113780"/>
            <a:ext cx="3490028" cy="789305"/>
          </a:xfrm>
          <a:prstGeom prst="rect">
            <a:avLst/>
          </a:prstGeom>
        </p:spPr>
        <p:txBody>
          <a:bodyPr anchor="t" rtlCol="false" tIns="0" lIns="0" bIns="0" rIns="0">
            <a:spAutoFit/>
          </a:bodyPr>
          <a:lstStyle/>
          <a:p>
            <a:pPr algn="l">
              <a:lnSpc>
                <a:spcPts val="3220"/>
              </a:lnSpc>
            </a:pPr>
            <a:r>
              <a:rPr lang="en-US" sz="2300">
                <a:solidFill>
                  <a:srgbClr val="FFFFFF"/>
                </a:solidFill>
                <a:latin typeface="Aileron"/>
                <a:ea typeface="Aileron"/>
                <a:cs typeface="Aileron"/>
                <a:sym typeface="Aileron"/>
              </a:rPr>
              <a:t>Your name</a:t>
            </a:r>
          </a:p>
          <a:p>
            <a:pPr algn="l">
              <a:lnSpc>
                <a:spcPts val="3220"/>
              </a:lnSpc>
              <a:spcBef>
                <a:spcPct val="0"/>
              </a:spcBef>
            </a:pPr>
            <a:r>
              <a:rPr lang="en-US" sz="2300">
                <a:solidFill>
                  <a:srgbClr val="FFFFFF"/>
                </a:solidFill>
                <a:latin typeface="Aileron"/>
                <a:ea typeface="Aileron"/>
                <a:cs typeface="Aileron"/>
                <a:sym typeface="Aileron"/>
              </a:rPr>
              <a:t>Insttitue</a:t>
            </a:r>
          </a:p>
        </p:txBody>
      </p:sp>
      <p:sp>
        <p:nvSpPr>
          <p:cNvPr name="TextBox 9" id="9"/>
          <p:cNvSpPr txBox="true"/>
          <p:nvPr/>
        </p:nvSpPr>
        <p:spPr>
          <a:xfrm rot="0">
            <a:off x="1028700" y="8782718"/>
            <a:ext cx="2398653" cy="389255"/>
          </a:xfrm>
          <a:prstGeom prst="rect">
            <a:avLst/>
          </a:prstGeom>
        </p:spPr>
        <p:txBody>
          <a:bodyPr anchor="t" rtlCol="false" tIns="0" lIns="0" bIns="0" rIns="0">
            <a:spAutoFit/>
          </a:bodyPr>
          <a:lstStyle/>
          <a:p>
            <a:pPr algn="l">
              <a:lnSpc>
                <a:spcPts val="3220"/>
              </a:lnSpc>
              <a:spcBef>
                <a:spcPct val="0"/>
              </a:spcBef>
            </a:pPr>
            <a:r>
              <a:rPr lang="en-US" sz="2300" b="true">
                <a:solidFill>
                  <a:srgbClr val="FFFFFF"/>
                </a:solidFill>
                <a:latin typeface="Aileron Bold"/>
                <a:ea typeface="Aileron Bold"/>
                <a:cs typeface="Aileron Bold"/>
                <a:sym typeface="Aileron Bold"/>
              </a:rPr>
              <a:t>Email Address :</a:t>
            </a:r>
          </a:p>
        </p:txBody>
      </p:sp>
      <p:sp>
        <p:nvSpPr>
          <p:cNvPr name="TextBox 10" id="10"/>
          <p:cNvSpPr txBox="true"/>
          <p:nvPr/>
        </p:nvSpPr>
        <p:spPr>
          <a:xfrm rot="0">
            <a:off x="1028700" y="9273341"/>
            <a:ext cx="3782711" cy="389255"/>
          </a:xfrm>
          <a:prstGeom prst="rect">
            <a:avLst/>
          </a:prstGeom>
        </p:spPr>
        <p:txBody>
          <a:bodyPr anchor="t" rtlCol="false" tIns="0" lIns="0" bIns="0" rIns="0">
            <a:spAutoFit/>
          </a:bodyPr>
          <a:lstStyle/>
          <a:p>
            <a:pPr algn="l">
              <a:lnSpc>
                <a:spcPts val="3220"/>
              </a:lnSpc>
              <a:spcBef>
                <a:spcPct val="0"/>
              </a:spcBef>
            </a:pPr>
            <a:r>
              <a:rPr lang="en-US" sz="2300">
                <a:solidFill>
                  <a:srgbClr val="FFFFFF"/>
                </a:solidFill>
                <a:latin typeface="Aileron"/>
                <a:ea typeface="Aileron"/>
                <a:cs typeface="Aileron"/>
                <a:sym typeface="Aileron"/>
              </a:rPr>
              <a:t>xxxxxxxxxxxxxxxxxxxxxxxx</a:t>
            </a:r>
          </a:p>
        </p:txBody>
      </p:sp>
      <p:sp>
        <p:nvSpPr>
          <p:cNvPr name="TextBox 11" id="11"/>
          <p:cNvSpPr txBox="true"/>
          <p:nvPr/>
        </p:nvSpPr>
        <p:spPr>
          <a:xfrm rot="0">
            <a:off x="1028700" y="7531735"/>
            <a:ext cx="3490028" cy="389255"/>
          </a:xfrm>
          <a:prstGeom prst="rect">
            <a:avLst/>
          </a:prstGeom>
        </p:spPr>
        <p:txBody>
          <a:bodyPr anchor="t" rtlCol="false" tIns="0" lIns="0" bIns="0" rIns="0">
            <a:spAutoFit/>
          </a:bodyPr>
          <a:lstStyle/>
          <a:p>
            <a:pPr algn="l">
              <a:lnSpc>
                <a:spcPts val="3220"/>
              </a:lnSpc>
              <a:spcBef>
                <a:spcPct val="0"/>
              </a:spcBef>
            </a:pPr>
            <a:r>
              <a:rPr lang="en-US" sz="2300" b="true">
                <a:solidFill>
                  <a:srgbClr val="FFFFFF"/>
                </a:solidFill>
                <a:latin typeface="Aileron Bold"/>
                <a:ea typeface="Aileron Bold"/>
                <a:cs typeface="Aileron Bold"/>
                <a:sym typeface="Aileron Bold"/>
              </a:rPr>
              <a:t>Advisors : (optional)</a:t>
            </a:r>
          </a:p>
        </p:txBody>
      </p:sp>
      <p:grpSp>
        <p:nvGrpSpPr>
          <p:cNvPr name="Group 12" id="12"/>
          <p:cNvGrpSpPr/>
          <p:nvPr/>
        </p:nvGrpSpPr>
        <p:grpSpPr>
          <a:xfrm rot="0">
            <a:off x="0" y="-19401"/>
            <a:ext cx="18288000" cy="1547402"/>
            <a:chOff x="0" y="0"/>
            <a:chExt cx="24384000" cy="2063203"/>
          </a:xfrm>
        </p:grpSpPr>
        <p:sp>
          <p:nvSpPr>
            <p:cNvPr name="Freeform 13" id="13"/>
            <p:cNvSpPr/>
            <p:nvPr/>
          </p:nvSpPr>
          <p:spPr>
            <a:xfrm flipH="false" flipV="false" rot="0">
              <a:off x="0" y="0"/>
              <a:ext cx="24384000" cy="2063203"/>
            </a:xfrm>
            <a:custGeom>
              <a:avLst/>
              <a:gdLst/>
              <a:ahLst/>
              <a:cxnLst/>
              <a:rect r="r" b="b" t="t" l="l"/>
              <a:pathLst>
                <a:path h="2063203" w="24384000">
                  <a:moveTo>
                    <a:pt x="0" y="0"/>
                  </a:moveTo>
                  <a:lnTo>
                    <a:pt x="24384000" y="0"/>
                  </a:lnTo>
                  <a:lnTo>
                    <a:pt x="24384000" y="2063203"/>
                  </a:lnTo>
                  <a:lnTo>
                    <a:pt x="0" y="2063203"/>
                  </a:lnTo>
                  <a:lnTo>
                    <a:pt x="0" y="0"/>
                  </a:lnTo>
                  <a:close/>
                </a:path>
              </a:pathLst>
            </a:custGeom>
            <a:blipFill>
              <a:blip r:embed="rId3">
                <a:alphaModFix amt="80000"/>
              </a:blip>
              <a:stretch>
                <a:fillRect l="0" t="-106569" r="-35666" b="-146173"/>
              </a:stretch>
            </a:blipFill>
          </p:spPr>
        </p:sp>
        <p:sp>
          <p:nvSpPr>
            <p:cNvPr name="TextBox 14" id="14"/>
            <p:cNvSpPr txBox="true"/>
            <p:nvPr/>
          </p:nvSpPr>
          <p:spPr>
            <a:xfrm rot="0">
              <a:off x="5272795" y="1082158"/>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00E5FF"/>
                  </a:solidFill>
                  <a:latin typeface="Now Bold"/>
                  <a:ea typeface="Now Bold"/>
                  <a:cs typeface="Now Bold"/>
                  <a:sym typeface="Now Bold"/>
                </a:rPr>
                <a:t>2026</a:t>
              </a:r>
            </a:p>
          </p:txBody>
        </p:sp>
        <p:sp>
          <p:nvSpPr>
            <p:cNvPr name="Freeform 15" id="15"/>
            <p:cNvSpPr/>
            <p:nvPr/>
          </p:nvSpPr>
          <p:spPr>
            <a:xfrm flipH="false" flipV="false" rot="0">
              <a:off x="3313061" y="1036278"/>
              <a:ext cx="1786928" cy="399107"/>
            </a:xfrm>
            <a:custGeom>
              <a:avLst/>
              <a:gdLst/>
              <a:ahLst/>
              <a:cxnLst/>
              <a:rect r="r" b="b" t="t" l="l"/>
              <a:pathLst>
                <a:path h="399107" w="1786928">
                  <a:moveTo>
                    <a:pt x="0" y="0"/>
                  </a:moveTo>
                  <a:lnTo>
                    <a:pt x="1786928" y="0"/>
                  </a:lnTo>
                  <a:lnTo>
                    <a:pt x="1786928" y="399107"/>
                  </a:lnTo>
                  <a:lnTo>
                    <a:pt x="0" y="399107"/>
                  </a:lnTo>
                  <a:lnTo>
                    <a:pt x="0" y="0"/>
                  </a:lnTo>
                  <a:close/>
                </a:path>
              </a:pathLst>
            </a:custGeom>
            <a:blipFill>
              <a:blip r:embed="rId4">
                <a:extLst>
                  <a:ext uri="{96DAC541-7B7A-43D3-8B79-37D633B846F1}">
                    <asvg:svgBlip xmlns:asvg="http://schemas.microsoft.com/office/drawing/2016/SVG/main" r:embed="rId5"/>
                  </a:ext>
                </a:extLst>
              </a:blip>
              <a:stretch>
                <a:fillRect l="0" t="-137" r="0" b="-137"/>
              </a:stretch>
            </a:blipFill>
          </p:spPr>
        </p:sp>
        <p:sp>
          <p:nvSpPr>
            <p:cNvPr name="TextBox 16" id="16"/>
            <p:cNvSpPr txBox="true"/>
            <p:nvPr/>
          </p:nvSpPr>
          <p:spPr>
            <a:xfrm rot="0">
              <a:off x="3346998" y="1088162"/>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Freeform 17" id="17"/>
            <p:cNvSpPr/>
            <p:nvPr/>
          </p:nvSpPr>
          <p:spPr>
            <a:xfrm flipH="false" flipV="false" rot="0">
              <a:off x="18779165" y="742243"/>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6"/>
              <a:stretch>
                <a:fillRect l="0" t="0" r="0" b="0"/>
              </a:stretch>
            </a:blipFill>
          </p:spPr>
        </p:sp>
        <p:sp>
          <p:nvSpPr>
            <p:cNvPr name="TextBox 18" id="18"/>
            <p:cNvSpPr txBox="true"/>
            <p:nvPr/>
          </p:nvSpPr>
          <p:spPr>
            <a:xfrm rot="0">
              <a:off x="2014797" y="525104"/>
              <a:ext cx="11803038" cy="443803"/>
            </a:xfrm>
            <a:prstGeom prst="rect">
              <a:avLst/>
            </a:prstGeom>
          </p:spPr>
          <p:txBody>
            <a:bodyPr anchor="t" rtlCol="false" tIns="0" lIns="0" bIns="0" rIns="0">
              <a:spAutoFit/>
            </a:bodyPr>
            <a:lstStyle/>
            <a:p>
              <a:pPr algn="just">
                <a:lnSpc>
                  <a:spcPts val="2634"/>
                </a:lnSpc>
              </a:pPr>
              <a:r>
                <a:rPr lang="en-US" sz="2290" spc="-96">
                  <a:solidFill>
                    <a:srgbClr val="FFFFFF"/>
                  </a:solidFill>
                  <a:latin typeface="Sunborn"/>
                  <a:ea typeface="Sunborn"/>
                  <a:cs typeface="Sunborn"/>
                  <a:sym typeface="Sunborn"/>
                </a:rPr>
                <a:t>2026 </a:t>
              </a:r>
              <a:r>
                <a:rPr lang="en-US" sz="2290" spc="-96">
                  <a:solidFill>
                    <a:srgbClr val="FFFFFF"/>
                  </a:solidFill>
                  <a:latin typeface="Sunborn"/>
                  <a:ea typeface="Sunborn"/>
                  <a:cs typeface="Sunborn"/>
                  <a:sym typeface="Sunborn"/>
                </a:rPr>
                <a:t>AsiaN Pacific Plastic surgery &amp; Craniofacial Congress</a:t>
              </a:r>
            </a:p>
          </p:txBody>
        </p:sp>
        <p:sp>
          <p:nvSpPr>
            <p:cNvPr name="TextBox 19" id="19"/>
            <p:cNvSpPr txBox="true"/>
            <p:nvPr/>
          </p:nvSpPr>
          <p:spPr>
            <a:xfrm rot="0">
              <a:off x="20247238" y="620354"/>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FFFFFF"/>
                  </a:solidFill>
                  <a:latin typeface="Handy Casual"/>
                  <a:ea typeface="Handy Casual"/>
                  <a:cs typeface="Handy Casual"/>
                  <a:sym typeface="Handy Casual"/>
                </a:rPr>
                <a:t>APCLPC</a:t>
              </a:r>
            </a:p>
          </p:txBody>
        </p:sp>
        <p:sp>
          <p:nvSpPr>
            <p:cNvPr name="Freeform 20" id="20"/>
            <p:cNvSpPr/>
            <p:nvPr/>
          </p:nvSpPr>
          <p:spPr>
            <a:xfrm flipH="false" flipV="false" rot="0">
              <a:off x="0" y="312123"/>
              <a:ext cx="2014797" cy="1236759"/>
            </a:xfrm>
            <a:custGeom>
              <a:avLst/>
              <a:gdLst/>
              <a:ahLst/>
              <a:cxnLst/>
              <a:rect r="r" b="b" t="t" l="l"/>
              <a:pathLst>
                <a:path h="1236759" w="2014797">
                  <a:moveTo>
                    <a:pt x="0" y="0"/>
                  </a:moveTo>
                  <a:lnTo>
                    <a:pt x="2014797" y="0"/>
                  </a:lnTo>
                  <a:lnTo>
                    <a:pt x="2014797" y="1236758"/>
                  </a:lnTo>
                  <a:lnTo>
                    <a:pt x="0" y="1236758"/>
                  </a:lnTo>
                  <a:lnTo>
                    <a:pt x="0" y="0"/>
                  </a:lnTo>
                  <a:close/>
                </a:path>
              </a:pathLst>
            </a:custGeom>
            <a:blipFill>
              <a:blip r:embed="rId7"/>
              <a:stretch>
                <a:fillRect l="0" t="-31586" r="0" b="-31323"/>
              </a:stretch>
            </a:blipFill>
          </p:spPr>
        </p:sp>
        <p:sp>
          <p:nvSpPr>
            <p:cNvPr name="TextBox 21" id="21"/>
            <p:cNvSpPr txBox="true"/>
            <p:nvPr/>
          </p:nvSpPr>
          <p:spPr>
            <a:xfrm rot="0">
              <a:off x="1205726" y="1099492"/>
              <a:ext cx="546709" cy="155736"/>
            </a:xfrm>
            <a:prstGeom prst="rect">
              <a:avLst/>
            </a:prstGeom>
          </p:spPr>
          <p:txBody>
            <a:bodyPr anchor="t" rtlCol="false" tIns="0" lIns="0" bIns="0" rIns="0">
              <a:spAutoFit/>
            </a:bodyPr>
            <a:lstStyle/>
            <a:p>
              <a:pPr algn="ctr">
                <a:lnSpc>
                  <a:spcPts val="575"/>
                </a:lnSpc>
              </a:pPr>
              <a:r>
                <a:rPr lang="en-US" b="true" sz="1150" spc="71">
                  <a:solidFill>
                    <a:srgbClr val="0ABBCF"/>
                  </a:solidFill>
                  <a:latin typeface="Binate Bold"/>
                  <a:ea typeface="Binate Bold"/>
                  <a:cs typeface="Binate Bold"/>
                  <a:sym typeface="Binate Bold"/>
                </a:rPr>
                <a:t>APC</a:t>
              </a:r>
            </a:p>
          </p:txBody>
        </p:sp>
        <p:sp>
          <p:nvSpPr>
            <p:cNvPr name="TextBox 22" id="22"/>
            <p:cNvSpPr txBox="true"/>
            <p:nvPr/>
          </p:nvSpPr>
          <p:spPr>
            <a:xfrm rot="0">
              <a:off x="1160286" y="1254389"/>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23" id="23"/>
            <p:cNvSpPr txBox="true"/>
            <p:nvPr/>
          </p:nvSpPr>
          <p:spPr>
            <a:xfrm rot="0">
              <a:off x="2014797" y="1120846"/>
              <a:ext cx="1299213" cy="364639"/>
            </a:xfrm>
            <a:prstGeom prst="rect">
              <a:avLst/>
            </a:prstGeom>
          </p:spPr>
          <p:txBody>
            <a:bodyPr anchor="t" rtlCol="false" tIns="0" lIns="0" bIns="0" rIns="0">
              <a:spAutoFit/>
            </a:bodyPr>
            <a:lstStyle/>
            <a:p>
              <a:pPr algn="just" marL="0" indent="0" lvl="1">
                <a:lnSpc>
                  <a:spcPts val="1939"/>
                </a:lnSpc>
              </a:pPr>
              <a:r>
                <a:rPr lang="en-US" b="true" sz="2131" spc="61">
                  <a:solidFill>
                    <a:srgbClr val="FFBD59"/>
                  </a:solidFill>
                  <a:latin typeface="Now Bold"/>
                  <a:ea typeface="Now Bold"/>
                  <a:cs typeface="Now Bold"/>
                  <a:sym typeface="Now Bold"/>
                </a:rPr>
                <a:t>28-30</a:t>
              </a:r>
            </a:p>
          </p:txBody>
        </p:sp>
        <p:sp>
          <p:nvSpPr>
            <p:cNvPr name="Freeform 24" id="24"/>
            <p:cNvSpPr/>
            <p:nvPr/>
          </p:nvSpPr>
          <p:spPr>
            <a:xfrm flipH="false" flipV="false" rot="0">
              <a:off x="6495307" y="1025008"/>
              <a:ext cx="245250" cy="398780"/>
            </a:xfrm>
            <a:custGeom>
              <a:avLst/>
              <a:gdLst/>
              <a:ahLst/>
              <a:cxnLst/>
              <a:rect r="r" b="b" t="t" l="l"/>
              <a:pathLst>
                <a:path h="398780" w="245250">
                  <a:moveTo>
                    <a:pt x="0" y="0"/>
                  </a:moveTo>
                  <a:lnTo>
                    <a:pt x="245250" y="0"/>
                  </a:lnTo>
                  <a:lnTo>
                    <a:pt x="245250" y="398780"/>
                  </a:lnTo>
                  <a:lnTo>
                    <a:pt x="0" y="398780"/>
                  </a:lnTo>
                  <a:lnTo>
                    <a:pt x="0" y="0"/>
                  </a:lnTo>
                  <a:close/>
                </a:path>
              </a:pathLst>
            </a:custGeom>
            <a:blipFill>
              <a:blip r:embed="rId8"/>
              <a:stretch>
                <a:fillRect l="0" t="0" r="0" b="0"/>
              </a:stretch>
            </a:blipFill>
          </p:spPr>
        </p:sp>
        <p:sp>
          <p:nvSpPr>
            <p:cNvPr name="TextBox 25" id="25"/>
            <p:cNvSpPr txBox="true"/>
            <p:nvPr/>
          </p:nvSpPr>
          <p:spPr>
            <a:xfrm rot="0">
              <a:off x="6816736" y="1168366"/>
              <a:ext cx="5514170" cy="253155"/>
            </a:xfrm>
            <a:prstGeom prst="rect">
              <a:avLst/>
            </a:prstGeom>
          </p:spPr>
          <p:txBody>
            <a:bodyPr anchor="t" rtlCol="false" tIns="0" lIns="0" bIns="0" rIns="0">
              <a:spAutoFit/>
            </a:bodyPr>
            <a:lstStyle/>
            <a:p>
              <a:pPr algn="l">
                <a:lnSpc>
                  <a:spcPts val="1464"/>
                </a:lnSpc>
              </a:pP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Freeform 26" id="26"/>
            <p:cNvSpPr/>
            <p:nvPr/>
          </p:nvSpPr>
          <p:spPr>
            <a:xfrm flipH="false" flipV="false" rot="0">
              <a:off x="22128273" y="586414"/>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9"/>
              <a:stretch>
                <a:fillRect l="0" t="0" r="-225098" b="0"/>
              </a:stretch>
            </a:blipFill>
          </p:spPr>
        </p:sp>
        <p:sp>
          <p:nvSpPr>
            <p:cNvPr name="TextBox 27" id="27"/>
            <p:cNvSpPr txBox="true"/>
            <p:nvPr/>
          </p:nvSpPr>
          <p:spPr>
            <a:xfrm rot="0">
              <a:off x="22923178" y="643522"/>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FFFFFF"/>
                  </a:solidFill>
                  <a:latin typeface="Open Sauce Bold"/>
                  <a:ea typeface="Open Sauce Bold"/>
                  <a:cs typeface="Open Sauce Bold"/>
                  <a:sym typeface="Open Sauce Bold"/>
                </a:rPr>
                <a:t>TCCA</a:t>
              </a:r>
            </a:p>
          </p:txBody>
        </p:sp>
        <p:sp>
          <p:nvSpPr>
            <p:cNvPr name="Freeform 28" id="28"/>
            <p:cNvSpPr/>
            <p:nvPr/>
          </p:nvSpPr>
          <p:spPr>
            <a:xfrm flipH="false" flipV="false" rot="0">
              <a:off x="16102452" y="586414"/>
              <a:ext cx="2676712" cy="799617"/>
            </a:xfrm>
            <a:custGeom>
              <a:avLst/>
              <a:gdLst/>
              <a:ahLst/>
              <a:cxnLst/>
              <a:rect r="r" b="b" t="t" l="l"/>
              <a:pathLst>
                <a:path h="799617" w="2676712">
                  <a:moveTo>
                    <a:pt x="0" y="0"/>
                  </a:moveTo>
                  <a:lnTo>
                    <a:pt x="2676713" y="0"/>
                  </a:lnTo>
                  <a:lnTo>
                    <a:pt x="2676713" y="799617"/>
                  </a:lnTo>
                  <a:lnTo>
                    <a:pt x="0" y="799617"/>
                  </a:lnTo>
                  <a:lnTo>
                    <a:pt x="0" y="0"/>
                  </a:lnTo>
                  <a:close/>
                </a:path>
              </a:pathLst>
            </a:custGeom>
            <a:blipFill>
              <a:blip r:embed="rId10"/>
              <a:stretch>
                <a:fillRect l="0" t="-115860" r="0" b="-118888"/>
              </a:stretch>
            </a:blipFill>
          </p:spPr>
        </p:sp>
        <p:sp>
          <p:nvSpPr>
            <p:cNvPr name="Freeform 29" id="29"/>
            <p:cNvSpPr/>
            <p:nvPr/>
          </p:nvSpPr>
          <p:spPr>
            <a:xfrm flipH="false" flipV="false" rot="0">
              <a:off x="13906735" y="624171"/>
              <a:ext cx="2317711" cy="712638"/>
            </a:xfrm>
            <a:custGeom>
              <a:avLst/>
              <a:gdLst/>
              <a:ahLst/>
              <a:cxnLst/>
              <a:rect r="r" b="b" t="t" l="l"/>
              <a:pathLst>
                <a:path h="712638" w="2317711">
                  <a:moveTo>
                    <a:pt x="0" y="0"/>
                  </a:moveTo>
                  <a:lnTo>
                    <a:pt x="2317712" y="0"/>
                  </a:lnTo>
                  <a:lnTo>
                    <a:pt x="2317712" y="712638"/>
                  </a:lnTo>
                  <a:lnTo>
                    <a:pt x="0" y="712638"/>
                  </a:lnTo>
                  <a:lnTo>
                    <a:pt x="0" y="0"/>
                  </a:lnTo>
                  <a:close/>
                </a:path>
              </a:pathLst>
            </a:custGeom>
            <a:blipFill>
              <a:blip r:embed="rId11"/>
              <a:stretch>
                <a:fillRect l="0" t="-108252" r="0" b="-116977"/>
              </a:stretch>
            </a:blipFill>
            <a:ln cap="sq">
              <a:noFill/>
              <a:prstDash val="solid"/>
              <a:miter/>
            </a:ln>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sp>
        <p:nvSpPr>
          <p:cNvPr name="TextBox 3" id="3"/>
          <p:cNvSpPr txBox="true"/>
          <p:nvPr/>
        </p:nvSpPr>
        <p:spPr>
          <a:xfrm rot="0">
            <a:off x="1028700" y="2391893"/>
            <a:ext cx="14423623" cy="973455"/>
          </a:xfrm>
          <a:prstGeom prst="rect">
            <a:avLst/>
          </a:prstGeom>
        </p:spPr>
        <p:txBody>
          <a:bodyPr anchor="t" rtlCol="false" tIns="0" lIns="0" bIns="0" rIns="0">
            <a:spAutoFit/>
          </a:bodyPr>
          <a:lstStyle/>
          <a:p>
            <a:pPr algn="l">
              <a:lnSpc>
                <a:spcPts val="7200"/>
              </a:lnSpc>
            </a:pPr>
            <a:r>
              <a:rPr lang="en-US" sz="7200" spc="-266" b="true">
                <a:solidFill>
                  <a:srgbClr val="FFFFFF"/>
                </a:solidFill>
                <a:latin typeface="Aileron Bold"/>
                <a:ea typeface="Aileron Bold"/>
                <a:cs typeface="Aileron Bold"/>
                <a:sym typeface="Aileron Bold"/>
              </a:rPr>
              <a:t>Conflict of Interest Declaration</a:t>
            </a:r>
          </a:p>
        </p:txBody>
      </p:sp>
      <p:sp>
        <p:nvSpPr>
          <p:cNvPr name="TextBox 4" id="4"/>
          <p:cNvSpPr txBox="true"/>
          <p:nvPr/>
        </p:nvSpPr>
        <p:spPr>
          <a:xfrm rot="0">
            <a:off x="1028700" y="3606363"/>
            <a:ext cx="16531976" cy="1216026"/>
          </a:xfrm>
          <a:prstGeom prst="rect">
            <a:avLst/>
          </a:prstGeom>
        </p:spPr>
        <p:txBody>
          <a:bodyPr anchor="t" rtlCol="false" tIns="0" lIns="0" bIns="0" rIns="0">
            <a:spAutoFit/>
          </a:bodyPr>
          <a:lstStyle/>
          <a:p>
            <a:pPr algn="l">
              <a:lnSpc>
                <a:spcPts val="4899"/>
              </a:lnSpc>
              <a:spcBef>
                <a:spcPct val="0"/>
              </a:spcBef>
            </a:pPr>
            <a:r>
              <a:rPr lang="en-US" sz="3499">
                <a:solidFill>
                  <a:srgbClr val="FFFFFF"/>
                </a:solidFill>
                <a:latin typeface="Aileron"/>
                <a:ea typeface="Aileron"/>
                <a:cs typeface="Aileron"/>
                <a:sym typeface="Aileron"/>
              </a:rPr>
              <a:t>The authors declare that there are no known conflicts of interest or competing financial interests associated with this research or presentation.</a:t>
            </a:r>
          </a:p>
        </p:txBody>
      </p:sp>
      <p:sp>
        <p:nvSpPr>
          <p:cNvPr name="TextBox 5" id="5"/>
          <p:cNvSpPr txBox="true"/>
          <p:nvPr/>
        </p:nvSpPr>
        <p:spPr>
          <a:xfrm rot="0">
            <a:off x="1028700" y="5060514"/>
            <a:ext cx="16230600" cy="4311651"/>
          </a:xfrm>
          <a:prstGeom prst="rect">
            <a:avLst/>
          </a:prstGeom>
        </p:spPr>
        <p:txBody>
          <a:bodyPr anchor="t" rtlCol="false" tIns="0" lIns="0" bIns="0" rIns="0">
            <a:spAutoFit/>
          </a:bodyPr>
          <a:lstStyle/>
          <a:p>
            <a:pPr algn="l">
              <a:lnSpc>
                <a:spcPts val="4899"/>
              </a:lnSpc>
              <a:spcBef>
                <a:spcPct val="0"/>
              </a:spcBef>
            </a:pPr>
            <a:r>
              <a:rPr lang="en-US" sz="3499">
                <a:solidFill>
                  <a:srgbClr val="FFFFFF"/>
                </a:solidFill>
                <a:latin typeface="Aileron"/>
                <a:ea typeface="Aileron"/>
                <a:cs typeface="Aileron"/>
                <a:sym typeface="Aileron"/>
              </a:rPr>
              <a:t>The presenters have the following financial or professional relationships to disclose relative to the content of this presentation:</a:t>
            </a:r>
          </a:p>
          <a:p>
            <a:pPr algn="l" marL="755644" indent="-377822" lvl="1">
              <a:lnSpc>
                <a:spcPts val="4899"/>
              </a:lnSpc>
              <a:spcBef>
                <a:spcPct val="0"/>
              </a:spcBef>
              <a:buFont typeface="Arial"/>
              <a:buChar char="•"/>
            </a:pPr>
            <a:r>
              <a:rPr lang="en-US" sz="3499">
                <a:solidFill>
                  <a:srgbClr val="FFFFFF"/>
                </a:solidFill>
                <a:latin typeface="Aileron"/>
                <a:ea typeface="Aileron"/>
                <a:cs typeface="Aileron"/>
                <a:sym typeface="Aileron"/>
              </a:rPr>
              <a:t>Research Funding / Grants: [Name of Corporation/Pharmaceutical/Organization]</a:t>
            </a:r>
          </a:p>
          <a:p>
            <a:pPr algn="l" marL="755644" indent="-377822" lvl="1">
              <a:lnSpc>
                <a:spcPts val="4899"/>
              </a:lnSpc>
              <a:spcBef>
                <a:spcPct val="0"/>
              </a:spcBef>
              <a:buFont typeface="Arial"/>
              <a:buChar char="•"/>
            </a:pPr>
            <a:r>
              <a:rPr lang="en-US" sz="3499">
                <a:solidFill>
                  <a:srgbClr val="FFFFFF"/>
                </a:solidFill>
                <a:latin typeface="Aileron"/>
                <a:ea typeface="Aileron"/>
                <a:cs typeface="Aileron"/>
                <a:sym typeface="Aileron"/>
              </a:rPr>
              <a:t>Consultant / Advisory Board: [Name of Company]</a:t>
            </a:r>
          </a:p>
          <a:p>
            <a:pPr algn="l" marL="755644" indent="-377822" lvl="1">
              <a:lnSpc>
                <a:spcPts val="4899"/>
              </a:lnSpc>
              <a:spcBef>
                <a:spcPct val="0"/>
              </a:spcBef>
              <a:buFont typeface="Arial"/>
              <a:buChar char="•"/>
            </a:pPr>
            <a:r>
              <a:rPr lang="en-US" sz="3499">
                <a:solidFill>
                  <a:srgbClr val="FFFFFF"/>
                </a:solidFill>
                <a:latin typeface="Aileron"/>
                <a:ea typeface="Aileron"/>
                <a:cs typeface="Aileron"/>
                <a:sym typeface="Aileron"/>
              </a:rPr>
              <a:t>Stock / Equity Ownership: [Name of Company]</a:t>
            </a:r>
          </a:p>
          <a:p>
            <a:pPr algn="l" marL="755644" indent="-377822" lvl="1">
              <a:lnSpc>
                <a:spcPts val="4899"/>
              </a:lnSpc>
              <a:spcBef>
                <a:spcPct val="0"/>
              </a:spcBef>
              <a:buFont typeface="Arial"/>
              <a:buChar char="•"/>
            </a:pPr>
            <a:r>
              <a:rPr lang="en-US" sz="3499">
                <a:solidFill>
                  <a:srgbClr val="FFFFFF"/>
                </a:solidFill>
                <a:latin typeface="Aileron"/>
                <a:ea typeface="Aileron"/>
                <a:cs typeface="Aileron"/>
                <a:sym typeface="Aileron"/>
              </a:rPr>
              <a:t>Patent Holder: [Details of patent, if applicable]</a:t>
            </a:r>
          </a:p>
        </p:txBody>
      </p:sp>
      <p:grpSp>
        <p:nvGrpSpPr>
          <p:cNvPr name="Group 6" id="6"/>
          <p:cNvGrpSpPr/>
          <p:nvPr/>
        </p:nvGrpSpPr>
        <p:grpSpPr>
          <a:xfrm rot="0">
            <a:off x="0" y="-19401"/>
            <a:ext cx="18288000" cy="1547402"/>
            <a:chOff x="0" y="0"/>
            <a:chExt cx="24384000" cy="2063203"/>
          </a:xfrm>
        </p:grpSpPr>
        <p:sp>
          <p:nvSpPr>
            <p:cNvPr name="Freeform 7" id="7"/>
            <p:cNvSpPr/>
            <p:nvPr/>
          </p:nvSpPr>
          <p:spPr>
            <a:xfrm flipH="false" flipV="false" rot="0">
              <a:off x="0" y="0"/>
              <a:ext cx="24384000" cy="2063203"/>
            </a:xfrm>
            <a:custGeom>
              <a:avLst/>
              <a:gdLst/>
              <a:ahLst/>
              <a:cxnLst/>
              <a:rect r="r" b="b" t="t" l="l"/>
              <a:pathLst>
                <a:path h="2063203" w="24384000">
                  <a:moveTo>
                    <a:pt x="0" y="0"/>
                  </a:moveTo>
                  <a:lnTo>
                    <a:pt x="24384000" y="0"/>
                  </a:lnTo>
                  <a:lnTo>
                    <a:pt x="24384000" y="2063203"/>
                  </a:lnTo>
                  <a:lnTo>
                    <a:pt x="0" y="2063203"/>
                  </a:lnTo>
                  <a:lnTo>
                    <a:pt x="0" y="0"/>
                  </a:lnTo>
                  <a:close/>
                </a:path>
              </a:pathLst>
            </a:custGeom>
            <a:blipFill>
              <a:blip r:embed="rId3">
                <a:alphaModFix amt="80000"/>
              </a:blip>
              <a:stretch>
                <a:fillRect l="0" t="-106569" r="-35666" b="-146173"/>
              </a:stretch>
            </a:blipFill>
          </p:spPr>
        </p:sp>
        <p:sp>
          <p:nvSpPr>
            <p:cNvPr name="TextBox 8" id="8"/>
            <p:cNvSpPr txBox="true"/>
            <p:nvPr/>
          </p:nvSpPr>
          <p:spPr>
            <a:xfrm rot="0">
              <a:off x="5272795" y="1082158"/>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00E5FF"/>
                  </a:solidFill>
                  <a:latin typeface="Now Bold"/>
                  <a:ea typeface="Now Bold"/>
                  <a:cs typeface="Now Bold"/>
                  <a:sym typeface="Now Bold"/>
                </a:rPr>
                <a:t>2026</a:t>
              </a:r>
            </a:p>
          </p:txBody>
        </p:sp>
        <p:sp>
          <p:nvSpPr>
            <p:cNvPr name="Freeform 9" id="9"/>
            <p:cNvSpPr/>
            <p:nvPr/>
          </p:nvSpPr>
          <p:spPr>
            <a:xfrm flipH="false" flipV="false" rot="0">
              <a:off x="3313061" y="1036278"/>
              <a:ext cx="1786928" cy="399107"/>
            </a:xfrm>
            <a:custGeom>
              <a:avLst/>
              <a:gdLst/>
              <a:ahLst/>
              <a:cxnLst/>
              <a:rect r="r" b="b" t="t" l="l"/>
              <a:pathLst>
                <a:path h="399107" w="1786928">
                  <a:moveTo>
                    <a:pt x="0" y="0"/>
                  </a:moveTo>
                  <a:lnTo>
                    <a:pt x="1786928" y="0"/>
                  </a:lnTo>
                  <a:lnTo>
                    <a:pt x="1786928" y="399107"/>
                  </a:lnTo>
                  <a:lnTo>
                    <a:pt x="0" y="399107"/>
                  </a:lnTo>
                  <a:lnTo>
                    <a:pt x="0" y="0"/>
                  </a:lnTo>
                  <a:close/>
                </a:path>
              </a:pathLst>
            </a:custGeom>
            <a:blipFill>
              <a:blip r:embed="rId4">
                <a:extLst>
                  <a:ext uri="{96DAC541-7B7A-43D3-8B79-37D633B846F1}">
                    <asvg:svgBlip xmlns:asvg="http://schemas.microsoft.com/office/drawing/2016/SVG/main" r:embed="rId5"/>
                  </a:ext>
                </a:extLst>
              </a:blip>
              <a:stretch>
                <a:fillRect l="0" t="-137" r="0" b="-137"/>
              </a:stretch>
            </a:blipFill>
          </p:spPr>
        </p:sp>
        <p:sp>
          <p:nvSpPr>
            <p:cNvPr name="TextBox 10" id="10"/>
            <p:cNvSpPr txBox="true"/>
            <p:nvPr/>
          </p:nvSpPr>
          <p:spPr>
            <a:xfrm rot="0">
              <a:off x="3346998" y="1088162"/>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Freeform 11" id="11"/>
            <p:cNvSpPr/>
            <p:nvPr/>
          </p:nvSpPr>
          <p:spPr>
            <a:xfrm flipH="false" flipV="false" rot="0">
              <a:off x="18779165" y="742243"/>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6"/>
              <a:stretch>
                <a:fillRect l="0" t="0" r="0" b="0"/>
              </a:stretch>
            </a:blipFill>
          </p:spPr>
        </p:sp>
        <p:sp>
          <p:nvSpPr>
            <p:cNvPr name="TextBox 12" id="12"/>
            <p:cNvSpPr txBox="true"/>
            <p:nvPr/>
          </p:nvSpPr>
          <p:spPr>
            <a:xfrm rot="0">
              <a:off x="2014797" y="525104"/>
              <a:ext cx="11803038" cy="443803"/>
            </a:xfrm>
            <a:prstGeom prst="rect">
              <a:avLst/>
            </a:prstGeom>
          </p:spPr>
          <p:txBody>
            <a:bodyPr anchor="t" rtlCol="false" tIns="0" lIns="0" bIns="0" rIns="0">
              <a:spAutoFit/>
            </a:bodyPr>
            <a:lstStyle/>
            <a:p>
              <a:pPr algn="just">
                <a:lnSpc>
                  <a:spcPts val="2634"/>
                </a:lnSpc>
              </a:pPr>
              <a:r>
                <a:rPr lang="en-US" sz="2290" spc="-96">
                  <a:solidFill>
                    <a:srgbClr val="FFFFFF"/>
                  </a:solidFill>
                  <a:latin typeface="Sunborn"/>
                  <a:ea typeface="Sunborn"/>
                  <a:cs typeface="Sunborn"/>
                  <a:sym typeface="Sunborn"/>
                </a:rPr>
                <a:t>2026 </a:t>
              </a:r>
              <a:r>
                <a:rPr lang="en-US" sz="2290" spc="-96">
                  <a:solidFill>
                    <a:srgbClr val="FFFFFF"/>
                  </a:solidFill>
                  <a:latin typeface="Sunborn"/>
                  <a:ea typeface="Sunborn"/>
                  <a:cs typeface="Sunborn"/>
                  <a:sym typeface="Sunborn"/>
                </a:rPr>
                <a:t>AsiaN Pacific Plastic surgery &amp; Craniofacial Congress</a:t>
              </a:r>
            </a:p>
          </p:txBody>
        </p:sp>
        <p:sp>
          <p:nvSpPr>
            <p:cNvPr name="TextBox 13" id="13"/>
            <p:cNvSpPr txBox="true"/>
            <p:nvPr/>
          </p:nvSpPr>
          <p:spPr>
            <a:xfrm rot="0">
              <a:off x="20247238" y="620354"/>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FFFFFF"/>
                  </a:solidFill>
                  <a:latin typeface="Handy Casual"/>
                  <a:ea typeface="Handy Casual"/>
                  <a:cs typeface="Handy Casual"/>
                  <a:sym typeface="Handy Casual"/>
                </a:rPr>
                <a:t>APCLPC</a:t>
              </a:r>
            </a:p>
          </p:txBody>
        </p:sp>
        <p:sp>
          <p:nvSpPr>
            <p:cNvPr name="Freeform 14" id="14"/>
            <p:cNvSpPr/>
            <p:nvPr/>
          </p:nvSpPr>
          <p:spPr>
            <a:xfrm flipH="false" flipV="false" rot="0">
              <a:off x="0" y="312123"/>
              <a:ext cx="2014797" cy="1236759"/>
            </a:xfrm>
            <a:custGeom>
              <a:avLst/>
              <a:gdLst/>
              <a:ahLst/>
              <a:cxnLst/>
              <a:rect r="r" b="b" t="t" l="l"/>
              <a:pathLst>
                <a:path h="1236759" w="2014797">
                  <a:moveTo>
                    <a:pt x="0" y="0"/>
                  </a:moveTo>
                  <a:lnTo>
                    <a:pt x="2014797" y="0"/>
                  </a:lnTo>
                  <a:lnTo>
                    <a:pt x="2014797" y="1236758"/>
                  </a:lnTo>
                  <a:lnTo>
                    <a:pt x="0" y="1236758"/>
                  </a:lnTo>
                  <a:lnTo>
                    <a:pt x="0" y="0"/>
                  </a:lnTo>
                  <a:close/>
                </a:path>
              </a:pathLst>
            </a:custGeom>
            <a:blipFill>
              <a:blip r:embed="rId7"/>
              <a:stretch>
                <a:fillRect l="0" t="-31586" r="0" b="-31323"/>
              </a:stretch>
            </a:blipFill>
          </p:spPr>
        </p:sp>
        <p:sp>
          <p:nvSpPr>
            <p:cNvPr name="TextBox 15" id="15"/>
            <p:cNvSpPr txBox="true"/>
            <p:nvPr/>
          </p:nvSpPr>
          <p:spPr>
            <a:xfrm rot="0">
              <a:off x="1205726" y="1099492"/>
              <a:ext cx="546709" cy="155736"/>
            </a:xfrm>
            <a:prstGeom prst="rect">
              <a:avLst/>
            </a:prstGeom>
          </p:spPr>
          <p:txBody>
            <a:bodyPr anchor="t" rtlCol="false" tIns="0" lIns="0" bIns="0" rIns="0">
              <a:spAutoFit/>
            </a:bodyPr>
            <a:lstStyle/>
            <a:p>
              <a:pPr algn="ctr">
                <a:lnSpc>
                  <a:spcPts val="575"/>
                </a:lnSpc>
              </a:pPr>
              <a:r>
                <a:rPr lang="en-US" b="true" sz="1150" spc="71">
                  <a:solidFill>
                    <a:srgbClr val="0ABBCF"/>
                  </a:solidFill>
                  <a:latin typeface="Binate Bold"/>
                  <a:ea typeface="Binate Bold"/>
                  <a:cs typeface="Binate Bold"/>
                  <a:sym typeface="Binate Bold"/>
                </a:rPr>
                <a:t>APC</a:t>
              </a:r>
            </a:p>
          </p:txBody>
        </p:sp>
        <p:sp>
          <p:nvSpPr>
            <p:cNvPr name="TextBox 16" id="16"/>
            <p:cNvSpPr txBox="true"/>
            <p:nvPr/>
          </p:nvSpPr>
          <p:spPr>
            <a:xfrm rot="0">
              <a:off x="1160286" y="1254389"/>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17" id="17"/>
            <p:cNvSpPr txBox="true"/>
            <p:nvPr/>
          </p:nvSpPr>
          <p:spPr>
            <a:xfrm rot="0">
              <a:off x="2014797" y="1120846"/>
              <a:ext cx="1299213" cy="364639"/>
            </a:xfrm>
            <a:prstGeom prst="rect">
              <a:avLst/>
            </a:prstGeom>
          </p:spPr>
          <p:txBody>
            <a:bodyPr anchor="t" rtlCol="false" tIns="0" lIns="0" bIns="0" rIns="0">
              <a:spAutoFit/>
            </a:bodyPr>
            <a:lstStyle/>
            <a:p>
              <a:pPr algn="just" marL="0" indent="0" lvl="1">
                <a:lnSpc>
                  <a:spcPts val="1939"/>
                </a:lnSpc>
              </a:pPr>
              <a:r>
                <a:rPr lang="en-US" b="true" sz="2131" spc="61">
                  <a:solidFill>
                    <a:srgbClr val="FFBD59"/>
                  </a:solidFill>
                  <a:latin typeface="Now Bold"/>
                  <a:ea typeface="Now Bold"/>
                  <a:cs typeface="Now Bold"/>
                  <a:sym typeface="Now Bold"/>
                </a:rPr>
                <a:t>28-30</a:t>
              </a:r>
            </a:p>
          </p:txBody>
        </p:sp>
        <p:sp>
          <p:nvSpPr>
            <p:cNvPr name="Freeform 18" id="18"/>
            <p:cNvSpPr/>
            <p:nvPr/>
          </p:nvSpPr>
          <p:spPr>
            <a:xfrm flipH="false" flipV="false" rot="0">
              <a:off x="6495307" y="1025008"/>
              <a:ext cx="245250" cy="398780"/>
            </a:xfrm>
            <a:custGeom>
              <a:avLst/>
              <a:gdLst/>
              <a:ahLst/>
              <a:cxnLst/>
              <a:rect r="r" b="b" t="t" l="l"/>
              <a:pathLst>
                <a:path h="398780" w="245250">
                  <a:moveTo>
                    <a:pt x="0" y="0"/>
                  </a:moveTo>
                  <a:lnTo>
                    <a:pt x="245250" y="0"/>
                  </a:lnTo>
                  <a:lnTo>
                    <a:pt x="245250" y="398780"/>
                  </a:lnTo>
                  <a:lnTo>
                    <a:pt x="0" y="398780"/>
                  </a:lnTo>
                  <a:lnTo>
                    <a:pt x="0" y="0"/>
                  </a:lnTo>
                  <a:close/>
                </a:path>
              </a:pathLst>
            </a:custGeom>
            <a:blipFill>
              <a:blip r:embed="rId8"/>
              <a:stretch>
                <a:fillRect l="0" t="0" r="0" b="0"/>
              </a:stretch>
            </a:blipFill>
          </p:spPr>
        </p:sp>
        <p:sp>
          <p:nvSpPr>
            <p:cNvPr name="TextBox 19" id="19"/>
            <p:cNvSpPr txBox="true"/>
            <p:nvPr/>
          </p:nvSpPr>
          <p:spPr>
            <a:xfrm rot="0">
              <a:off x="6816736" y="1168366"/>
              <a:ext cx="5514170" cy="253155"/>
            </a:xfrm>
            <a:prstGeom prst="rect">
              <a:avLst/>
            </a:prstGeom>
          </p:spPr>
          <p:txBody>
            <a:bodyPr anchor="t" rtlCol="false" tIns="0" lIns="0" bIns="0" rIns="0">
              <a:spAutoFit/>
            </a:bodyPr>
            <a:lstStyle/>
            <a:p>
              <a:pPr algn="l">
                <a:lnSpc>
                  <a:spcPts val="1464"/>
                </a:lnSpc>
              </a:pP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Freeform 20" id="20"/>
            <p:cNvSpPr/>
            <p:nvPr/>
          </p:nvSpPr>
          <p:spPr>
            <a:xfrm flipH="false" flipV="false" rot="0">
              <a:off x="22128273" y="586414"/>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9"/>
              <a:stretch>
                <a:fillRect l="0" t="0" r="-225098" b="0"/>
              </a:stretch>
            </a:blipFill>
          </p:spPr>
        </p:sp>
        <p:sp>
          <p:nvSpPr>
            <p:cNvPr name="TextBox 21" id="21"/>
            <p:cNvSpPr txBox="true"/>
            <p:nvPr/>
          </p:nvSpPr>
          <p:spPr>
            <a:xfrm rot="0">
              <a:off x="22923178" y="643522"/>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FFFFFF"/>
                  </a:solidFill>
                  <a:latin typeface="Open Sauce Bold"/>
                  <a:ea typeface="Open Sauce Bold"/>
                  <a:cs typeface="Open Sauce Bold"/>
                  <a:sym typeface="Open Sauce Bold"/>
                </a:rPr>
                <a:t>TCCA</a:t>
              </a:r>
            </a:p>
          </p:txBody>
        </p:sp>
        <p:sp>
          <p:nvSpPr>
            <p:cNvPr name="Freeform 22" id="22"/>
            <p:cNvSpPr/>
            <p:nvPr/>
          </p:nvSpPr>
          <p:spPr>
            <a:xfrm flipH="false" flipV="false" rot="0">
              <a:off x="16102452" y="586414"/>
              <a:ext cx="2676712" cy="799617"/>
            </a:xfrm>
            <a:custGeom>
              <a:avLst/>
              <a:gdLst/>
              <a:ahLst/>
              <a:cxnLst/>
              <a:rect r="r" b="b" t="t" l="l"/>
              <a:pathLst>
                <a:path h="799617" w="2676712">
                  <a:moveTo>
                    <a:pt x="0" y="0"/>
                  </a:moveTo>
                  <a:lnTo>
                    <a:pt x="2676713" y="0"/>
                  </a:lnTo>
                  <a:lnTo>
                    <a:pt x="2676713" y="799617"/>
                  </a:lnTo>
                  <a:lnTo>
                    <a:pt x="0" y="799617"/>
                  </a:lnTo>
                  <a:lnTo>
                    <a:pt x="0" y="0"/>
                  </a:lnTo>
                  <a:close/>
                </a:path>
              </a:pathLst>
            </a:custGeom>
            <a:blipFill>
              <a:blip r:embed="rId10"/>
              <a:stretch>
                <a:fillRect l="0" t="-115860" r="0" b="-118888"/>
              </a:stretch>
            </a:blipFill>
          </p:spPr>
        </p:sp>
        <p:sp>
          <p:nvSpPr>
            <p:cNvPr name="Freeform 23" id="23"/>
            <p:cNvSpPr/>
            <p:nvPr/>
          </p:nvSpPr>
          <p:spPr>
            <a:xfrm flipH="false" flipV="false" rot="0">
              <a:off x="13906735" y="624171"/>
              <a:ext cx="2317711" cy="712638"/>
            </a:xfrm>
            <a:custGeom>
              <a:avLst/>
              <a:gdLst/>
              <a:ahLst/>
              <a:cxnLst/>
              <a:rect r="r" b="b" t="t" l="l"/>
              <a:pathLst>
                <a:path h="712638" w="2317711">
                  <a:moveTo>
                    <a:pt x="0" y="0"/>
                  </a:moveTo>
                  <a:lnTo>
                    <a:pt x="2317712" y="0"/>
                  </a:lnTo>
                  <a:lnTo>
                    <a:pt x="2317712" y="712638"/>
                  </a:lnTo>
                  <a:lnTo>
                    <a:pt x="0" y="712638"/>
                  </a:lnTo>
                  <a:lnTo>
                    <a:pt x="0" y="0"/>
                  </a:lnTo>
                  <a:close/>
                </a:path>
              </a:pathLst>
            </a:custGeom>
            <a:blipFill>
              <a:blip r:embed="rId11"/>
              <a:stretch>
                <a:fillRect l="0" t="-108252" r="0" b="-116977"/>
              </a:stretch>
            </a:blipFill>
            <a:ln cap="sq">
              <a:noFill/>
              <a:prstDash val="solid"/>
              <a:miter/>
            </a:ln>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9325273" y="1721788"/>
            <a:ext cx="6648612" cy="3324543"/>
            <a:chOff x="0" y="0"/>
            <a:chExt cx="1455025" cy="727564"/>
          </a:xfrm>
        </p:grpSpPr>
        <p:sp>
          <p:nvSpPr>
            <p:cNvPr name="Freeform 4" id="4"/>
            <p:cNvSpPr/>
            <p:nvPr/>
          </p:nvSpPr>
          <p:spPr>
            <a:xfrm flipH="false" flipV="false" rot="0">
              <a:off x="0" y="0"/>
              <a:ext cx="1455025" cy="727564"/>
            </a:xfrm>
            <a:custGeom>
              <a:avLst/>
              <a:gdLst/>
              <a:ahLst/>
              <a:cxnLst/>
              <a:rect r="r" b="b" t="t" l="l"/>
              <a:pathLst>
                <a:path h="727564" w="1455025">
                  <a:moveTo>
                    <a:pt x="0" y="0"/>
                  </a:moveTo>
                  <a:lnTo>
                    <a:pt x="1455025" y="0"/>
                  </a:lnTo>
                  <a:lnTo>
                    <a:pt x="1455025" y="727564"/>
                  </a:lnTo>
                  <a:lnTo>
                    <a:pt x="0" y="727564"/>
                  </a:lnTo>
                  <a:close/>
                </a:path>
              </a:pathLst>
            </a:custGeom>
            <a:blipFill>
              <a:blip r:embed="rId3"/>
              <a:stretch>
                <a:fillRect l="0" t="-74991" r="0" b="-74991"/>
              </a:stretch>
            </a:blipFill>
          </p:spPr>
        </p:sp>
      </p:grpSp>
      <p:grpSp>
        <p:nvGrpSpPr>
          <p:cNvPr name="Group 5" id="5"/>
          <p:cNvGrpSpPr/>
          <p:nvPr/>
        </p:nvGrpSpPr>
        <p:grpSpPr>
          <a:xfrm rot="0">
            <a:off x="9144000" y="5240118"/>
            <a:ext cx="1061403" cy="106140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FFFFFF"/>
                  </a:solidFill>
                  <a:latin typeface="Aileron"/>
                  <a:ea typeface="Aileron"/>
                  <a:cs typeface="Aileron"/>
                  <a:sym typeface="Aileron"/>
                </a:rPr>
                <a:t>01</a:t>
              </a:r>
            </a:p>
          </p:txBody>
        </p:sp>
      </p:grpSp>
      <p:grpSp>
        <p:nvGrpSpPr>
          <p:cNvPr name="Group 8" id="8"/>
          <p:cNvGrpSpPr/>
          <p:nvPr/>
        </p:nvGrpSpPr>
        <p:grpSpPr>
          <a:xfrm rot="0">
            <a:off x="9144000" y="7445156"/>
            <a:ext cx="1061403" cy="106140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FFFFFF"/>
                  </a:solidFill>
                  <a:latin typeface="Aileron"/>
                  <a:ea typeface="Aileron"/>
                  <a:cs typeface="Aileron"/>
                  <a:sym typeface="Aileron"/>
                </a:rPr>
                <a:t>02</a:t>
              </a:r>
            </a:p>
          </p:txBody>
        </p:sp>
      </p:grpSp>
      <p:sp>
        <p:nvSpPr>
          <p:cNvPr name="TextBox 11" id="11"/>
          <p:cNvSpPr txBox="true"/>
          <p:nvPr/>
        </p:nvSpPr>
        <p:spPr>
          <a:xfrm rot="0">
            <a:off x="1028700" y="3048521"/>
            <a:ext cx="6056426" cy="973455"/>
          </a:xfrm>
          <a:prstGeom prst="rect">
            <a:avLst/>
          </a:prstGeom>
        </p:spPr>
        <p:txBody>
          <a:bodyPr anchor="t" rtlCol="false" tIns="0" lIns="0" bIns="0" rIns="0">
            <a:spAutoFit/>
          </a:bodyPr>
          <a:lstStyle/>
          <a:p>
            <a:pPr algn="l">
              <a:lnSpc>
                <a:spcPts val="7200"/>
              </a:lnSpc>
            </a:pPr>
            <a:r>
              <a:rPr lang="en-US" sz="7200" spc="-266" b="true">
                <a:solidFill>
                  <a:srgbClr val="FFFFFF"/>
                </a:solidFill>
                <a:latin typeface="Aileron Bold"/>
                <a:ea typeface="Aileron Bold"/>
                <a:cs typeface="Aileron Bold"/>
                <a:sym typeface="Aileron Bold"/>
              </a:rPr>
              <a:t>Introduction</a:t>
            </a:r>
          </a:p>
        </p:txBody>
      </p:sp>
      <p:sp>
        <p:nvSpPr>
          <p:cNvPr name="TextBox 12" id="12"/>
          <p:cNvSpPr txBox="true"/>
          <p:nvPr/>
        </p:nvSpPr>
        <p:spPr>
          <a:xfrm rot="0">
            <a:off x="1028700" y="5250930"/>
            <a:ext cx="6056426" cy="2111375"/>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Maecenas varius lectus hendrerit augue blandit, ut posuere erat aliquam. Praesent auctor tellus eget nisl blandit, at varius purus elementum.</a:t>
            </a:r>
          </a:p>
        </p:txBody>
      </p:sp>
      <p:sp>
        <p:nvSpPr>
          <p:cNvPr name="TextBox 13" id="13"/>
          <p:cNvSpPr txBox="true"/>
          <p:nvPr/>
        </p:nvSpPr>
        <p:spPr>
          <a:xfrm rot="0">
            <a:off x="10491949" y="5250930"/>
            <a:ext cx="5789690" cy="422275"/>
          </a:xfrm>
          <a:prstGeom prst="rect">
            <a:avLst/>
          </a:prstGeom>
        </p:spPr>
        <p:txBody>
          <a:bodyPr anchor="t" rtlCol="false" tIns="0" lIns="0" bIns="0" rIns="0">
            <a:spAutoFit/>
          </a:bodyPr>
          <a:lstStyle/>
          <a:p>
            <a:pPr algn="l">
              <a:lnSpc>
                <a:spcPts val="3499"/>
              </a:lnSpc>
              <a:spcBef>
                <a:spcPct val="0"/>
              </a:spcBef>
            </a:pPr>
            <a:r>
              <a:rPr lang="en-US" sz="2499" b="true">
                <a:solidFill>
                  <a:srgbClr val="FFFFFF"/>
                </a:solidFill>
                <a:latin typeface="Aileron Bold"/>
                <a:ea typeface="Aileron Bold"/>
                <a:cs typeface="Aileron Bold"/>
                <a:sym typeface="Aileron Bold"/>
              </a:rPr>
              <a:t>Gap of Knownledge</a:t>
            </a:r>
          </a:p>
        </p:txBody>
      </p:sp>
      <p:sp>
        <p:nvSpPr>
          <p:cNvPr name="TextBox 14" id="14"/>
          <p:cNvSpPr txBox="true"/>
          <p:nvPr/>
        </p:nvSpPr>
        <p:spPr>
          <a:xfrm rot="0">
            <a:off x="10491949" y="7553582"/>
            <a:ext cx="5789690" cy="422275"/>
          </a:xfrm>
          <a:prstGeom prst="rect">
            <a:avLst/>
          </a:prstGeom>
        </p:spPr>
        <p:txBody>
          <a:bodyPr anchor="t" rtlCol="false" tIns="0" lIns="0" bIns="0" rIns="0">
            <a:spAutoFit/>
          </a:bodyPr>
          <a:lstStyle/>
          <a:p>
            <a:pPr algn="l">
              <a:lnSpc>
                <a:spcPts val="3499"/>
              </a:lnSpc>
              <a:spcBef>
                <a:spcPct val="0"/>
              </a:spcBef>
            </a:pPr>
            <a:r>
              <a:rPr lang="en-US" sz="2499" b="true">
                <a:solidFill>
                  <a:srgbClr val="FFFFFF"/>
                </a:solidFill>
                <a:latin typeface="Aileron Bold"/>
                <a:ea typeface="Aileron Bold"/>
                <a:cs typeface="Aileron Bold"/>
                <a:sym typeface="Aileron Bold"/>
              </a:rPr>
              <a:t>objectives</a:t>
            </a:r>
          </a:p>
        </p:txBody>
      </p:sp>
      <p:sp>
        <p:nvSpPr>
          <p:cNvPr name="TextBox 15" id="15"/>
          <p:cNvSpPr txBox="true"/>
          <p:nvPr/>
        </p:nvSpPr>
        <p:spPr>
          <a:xfrm rot="0">
            <a:off x="10491949" y="5729069"/>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16" id="16"/>
          <p:cNvSpPr txBox="true"/>
          <p:nvPr/>
        </p:nvSpPr>
        <p:spPr>
          <a:xfrm rot="0">
            <a:off x="10491949" y="8336696"/>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nunc.</a:t>
            </a:r>
          </a:p>
        </p:txBody>
      </p:sp>
      <p:grpSp>
        <p:nvGrpSpPr>
          <p:cNvPr name="Group 17" id="17"/>
          <p:cNvGrpSpPr/>
          <p:nvPr/>
        </p:nvGrpSpPr>
        <p:grpSpPr>
          <a:xfrm rot="0">
            <a:off x="0" y="-19401"/>
            <a:ext cx="18288000" cy="1547402"/>
            <a:chOff x="0" y="0"/>
            <a:chExt cx="24384000" cy="2063203"/>
          </a:xfrm>
        </p:grpSpPr>
        <p:sp>
          <p:nvSpPr>
            <p:cNvPr name="Freeform 18" id="18"/>
            <p:cNvSpPr/>
            <p:nvPr/>
          </p:nvSpPr>
          <p:spPr>
            <a:xfrm flipH="false" flipV="false" rot="0">
              <a:off x="0" y="0"/>
              <a:ext cx="24384000" cy="2063203"/>
            </a:xfrm>
            <a:custGeom>
              <a:avLst/>
              <a:gdLst/>
              <a:ahLst/>
              <a:cxnLst/>
              <a:rect r="r" b="b" t="t" l="l"/>
              <a:pathLst>
                <a:path h="2063203" w="24384000">
                  <a:moveTo>
                    <a:pt x="0" y="0"/>
                  </a:moveTo>
                  <a:lnTo>
                    <a:pt x="24384000" y="0"/>
                  </a:lnTo>
                  <a:lnTo>
                    <a:pt x="24384000" y="2063203"/>
                  </a:lnTo>
                  <a:lnTo>
                    <a:pt x="0" y="2063203"/>
                  </a:lnTo>
                  <a:lnTo>
                    <a:pt x="0" y="0"/>
                  </a:lnTo>
                  <a:close/>
                </a:path>
              </a:pathLst>
            </a:custGeom>
            <a:blipFill>
              <a:blip r:embed="rId4">
                <a:alphaModFix amt="80000"/>
              </a:blip>
              <a:stretch>
                <a:fillRect l="0" t="-106569" r="-35666" b="-146173"/>
              </a:stretch>
            </a:blipFill>
          </p:spPr>
        </p:sp>
        <p:sp>
          <p:nvSpPr>
            <p:cNvPr name="TextBox 19" id="19"/>
            <p:cNvSpPr txBox="true"/>
            <p:nvPr/>
          </p:nvSpPr>
          <p:spPr>
            <a:xfrm rot="0">
              <a:off x="5272795" y="1082158"/>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00E5FF"/>
                  </a:solidFill>
                  <a:latin typeface="Now Bold"/>
                  <a:ea typeface="Now Bold"/>
                  <a:cs typeface="Now Bold"/>
                  <a:sym typeface="Now Bold"/>
                </a:rPr>
                <a:t>2026</a:t>
              </a:r>
            </a:p>
          </p:txBody>
        </p:sp>
        <p:sp>
          <p:nvSpPr>
            <p:cNvPr name="Freeform 20" id="20"/>
            <p:cNvSpPr/>
            <p:nvPr/>
          </p:nvSpPr>
          <p:spPr>
            <a:xfrm flipH="false" flipV="false" rot="0">
              <a:off x="3313061" y="1036278"/>
              <a:ext cx="1786928" cy="399107"/>
            </a:xfrm>
            <a:custGeom>
              <a:avLst/>
              <a:gdLst/>
              <a:ahLst/>
              <a:cxnLst/>
              <a:rect r="r" b="b" t="t" l="l"/>
              <a:pathLst>
                <a:path h="399107" w="1786928">
                  <a:moveTo>
                    <a:pt x="0" y="0"/>
                  </a:moveTo>
                  <a:lnTo>
                    <a:pt x="1786928" y="0"/>
                  </a:lnTo>
                  <a:lnTo>
                    <a:pt x="1786928" y="399107"/>
                  </a:lnTo>
                  <a:lnTo>
                    <a:pt x="0" y="399107"/>
                  </a:lnTo>
                  <a:lnTo>
                    <a:pt x="0" y="0"/>
                  </a:lnTo>
                  <a:close/>
                </a:path>
              </a:pathLst>
            </a:custGeom>
            <a:blipFill>
              <a:blip r:embed="rId5">
                <a:extLst>
                  <a:ext uri="{96DAC541-7B7A-43D3-8B79-37D633B846F1}">
                    <asvg:svgBlip xmlns:asvg="http://schemas.microsoft.com/office/drawing/2016/SVG/main" r:embed="rId6"/>
                  </a:ext>
                </a:extLst>
              </a:blip>
              <a:stretch>
                <a:fillRect l="0" t="-137" r="0" b="-137"/>
              </a:stretch>
            </a:blipFill>
          </p:spPr>
        </p:sp>
        <p:sp>
          <p:nvSpPr>
            <p:cNvPr name="TextBox 21" id="21"/>
            <p:cNvSpPr txBox="true"/>
            <p:nvPr/>
          </p:nvSpPr>
          <p:spPr>
            <a:xfrm rot="0">
              <a:off x="3346998" y="1088162"/>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Freeform 22" id="22"/>
            <p:cNvSpPr/>
            <p:nvPr/>
          </p:nvSpPr>
          <p:spPr>
            <a:xfrm flipH="false" flipV="false" rot="0">
              <a:off x="18779165" y="742243"/>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7"/>
              <a:stretch>
                <a:fillRect l="0" t="0" r="0" b="0"/>
              </a:stretch>
            </a:blipFill>
          </p:spPr>
        </p:sp>
        <p:sp>
          <p:nvSpPr>
            <p:cNvPr name="TextBox 23" id="23"/>
            <p:cNvSpPr txBox="true"/>
            <p:nvPr/>
          </p:nvSpPr>
          <p:spPr>
            <a:xfrm rot="0">
              <a:off x="2014797" y="525104"/>
              <a:ext cx="11803038" cy="443803"/>
            </a:xfrm>
            <a:prstGeom prst="rect">
              <a:avLst/>
            </a:prstGeom>
          </p:spPr>
          <p:txBody>
            <a:bodyPr anchor="t" rtlCol="false" tIns="0" lIns="0" bIns="0" rIns="0">
              <a:spAutoFit/>
            </a:bodyPr>
            <a:lstStyle/>
            <a:p>
              <a:pPr algn="just">
                <a:lnSpc>
                  <a:spcPts val="2634"/>
                </a:lnSpc>
              </a:pPr>
              <a:r>
                <a:rPr lang="en-US" sz="2290" spc="-96">
                  <a:solidFill>
                    <a:srgbClr val="FFFFFF"/>
                  </a:solidFill>
                  <a:latin typeface="Sunborn"/>
                  <a:ea typeface="Sunborn"/>
                  <a:cs typeface="Sunborn"/>
                  <a:sym typeface="Sunborn"/>
                </a:rPr>
                <a:t>2026 </a:t>
              </a:r>
              <a:r>
                <a:rPr lang="en-US" sz="2290" spc="-96">
                  <a:solidFill>
                    <a:srgbClr val="FFFFFF"/>
                  </a:solidFill>
                  <a:latin typeface="Sunborn"/>
                  <a:ea typeface="Sunborn"/>
                  <a:cs typeface="Sunborn"/>
                  <a:sym typeface="Sunborn"/>
                </a:rPr>
                <a:t>AsiaN Pacific Plastic surgery &amp; Craniofacial Congress</a:t>
              </a:r>
            </a:p>
          </p:txBody>
        </p:sp>
        <p:sp>
          <p:nvSpPr>
            <p:cNvPr name="TextBox 24" id="24"/>
            <p:cNvSpPr txBox="true"/>
            <p:nvPr/>
          </p:nvSpPr>
          <p:spPr>
            <a:xfrm rot="0">
              <a:off x="20247238" y="620354"/>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FFFFFF"/>
                  </a:solidFill>
                  <a:latin typeface="Handy Casual"/>
                  <a:ea typeface="Handy Casual"/>
                  <a:cs typeface="Handy Casual"/>
                  <a:sym typeface="Handy Casual"/>
                </a:rPr>
                <a:t>APCLPC</a:t>
              </a:r>
            </a:p>
          </p:txBody>
        </p:sp>
        <p:sp>
          <p:nvSpPr>
            <p:cNvPr name="Freeform 25" id="25"/>
            <p:cNvSpPr/>
            <p:nvPr/>
          </p:nvSpPr>
          <p:spPr>
            <a:xfrm flipH="false" flipV="false" rot="0">
              <a:off x="0" y="312123"/>
              <a:ext cx="2014797" cy="1236759"/>
            </a:xfrm>
            <a:custGeom>
              <a:avLst/>
              <a:gdLst/>
              <a:ahLst/>
              <a:cxnLst/>
              <a:rect r="r" b="b" t="t" l="l"/>
              <a:pathLst>
                <a:path h="1236759" w="2014797">
                  <a:moveTo>
                    <a:pt x="0" y="0"/>
                  </a:moveTo>
                  <a:lnTo>
                    <a:pt x="2014797" y="0"/>
                  </a:lnTo>
                  <a:lnTo>
                    <a:pt x="2014797" y="1236758"/>
                  </a:lnTo>
                  <a:lnTo>
                    <a:pt x="0" y="1236758"/>
                  </a:lnTo>
                  <a:lnTo>
                    <a:pt x="0" y="0"/>
                  </a:lnTo>
                  <a:close/>
                </a:path>
              </a:pathLst>
            </a:custGeom>
            <a:blipFill>
              <a:blip r:embed="rId8"/>
              <a:stretch>
                <a:fillRect l="0" t="-31586" r="0" b="-31323"/>
              </a:stretch>
            </a:blipFill>
          </p:spPr>
        </p:sp>
        <p:sp>
          <p:nvSpPr>
            <p:cNvPr name="TextBox 26" id="26"/>
            <p:cNvSpPr txBox="true"/>
            <p:nvPr/>
          </p:nvSpPr>
          <p:spPr>
            <a:xfrm rot="0">
              <a:off x="1205726" y="1099492"/>
              <a:ext cx="546709" cy="155736"/>
            </a:xfrm>
            <a:prstGeom prst="rect">
              <a:avLst/>
            </a:prstGeom>
          </p:spPr>
          <p:txBody>
            <a:bodyPr anchor="t" rtlCol="false" tIns="0" lIns="0" bIns="0" rIns="0">
              <a:spAutoFit/>
            </a:bodyPr>
            <a:lstStyle/>
            <a:p>
              <a:pPr algn="ctr">
                <a:lnSpc>
                  <a:spcPts val="575"/>
                </a:lnSpc>
              </a:pPr>
              <a:r>
                <a:rPr lang="en-US" b="true" sz="1150" spc="71">
                  <a:solidFill>
                    <a:srgbClr val="0ABBCF"/>
                  </a:solidFill>
                  <a:latin typeface="Binate Bold"/>
                  <a:ea typeface="Binate Bold"/>
                  <a:cs typeface="Binate Bold"/>
                  <a:sym typeface="Binate Bold"/>
                </a:rPr>
                <a:t>APC</a:t>
              </a:r>
            </a:p>
          </p:txBody>
        </p:sp>
        <p:sp>
          <p:nvSpPr>
            <p:cNvPr name="TextBox 27" id="27"/>
            <p:cNvSpPr txBox="true"/>
            <p:nvPr/>
          </p:nvSpPr>
          <p:spPr>
            <a:xfrm rot="0">
              <a:off x="1160286" y="1254389"/>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28" id="28"/>
            <p:cNvSpPr txBox="true"/>
            <p:nvPr/>
          </p:nvSpPr>
          <p:spPr>
            <a:xfrm rot="0">
              <a:off x="2014797" y="1120846"/>
              <a:ext cx="1299213" cy="364639"/>
            </a:xfrm>
            <a:prstGeom prst="rect">
              <a:avLst/>
            </a:prstGeom>
          </p:spPr>
          <p:txBody>
            <a:bodyPr anchor="t" rtlCol="false" tIns="0" lIns="0" bIns="0" rIns="0">
              <a:spAutoFit/>
            </a:bodyPr>
            <a:lstStyle/>
            <a:p>
              <a:pPr algn="just" marL="0" indent="0" lvl="1">
                <a:lnSpc>
                  <a:spcPts val="1939"/>
                </a:lnSpc>
              </a:pPr>
              <a:r>
                <a:rPr lang="en-US" b="true" sz="2131" spc="61">
                  <a:solidFill>
                    <a:srgbClr val="FFBD59"/>
                  </a:solidFill>
                  <a:latin typeface="Now Bold"/>
                  <a:ea typeface="Now Bold"/>
                  <a:cs typeface="Now Bold"/>
                  <a:sym typeface="Now Bold"/>
                </a:rPr>
                <a:t>28-30</a:t>
              </a:r>
            </a:p>
          </p:txBody>
        </p:sp>
        <p:sp>
          <p:nvSpPr>
            <p:cNvPr name="Freeform 29" id="29"/>
            <p:cNvSpPr/>
            <p:nvPr/>
          </p:nvSpPr>
          <p:spPr>
            <a:xfrm flipH="false" flipV="false" rot="0">
              <a:off x="6495307" y="1025008"/>
              <a:ext cx="245250" cy="398780"/>
            </a:xfrm>
            <a:custGeom>
              <a:avLst/>
              <a:gdLst/>
              <a:ahLst/>
              <a:cxnLst/>
              <a:rect r="r" b="b" t="t" l="l"/>
              <a:pathLst>
                <a:path h="398780" w="245250">
                  <a:moveTo>
                    <a:pt x="0" y="0"/>
                  </a:moveTo>
                  <a:lnTo>
                    <a:pt x="245250" y="0"/>
                  </a:lnTo>
                  <a:lnTo>
                    <a:pt x="245250" y="398780"/>
                  </a:lnTo>
                  <a:lnTo>
                    <a:pt x="0" y="398780"/>
                  </a:lnTo>
                  <a:lnTo>
                    <a:pt x="0" y="0"/>
                  </a:lnTo>
                  <a:close/>
                </a:path>
              </a:pathLst>
            </a:custGeom>
            <a:blipFill>
              <a:blip r:embed="rId9"/>
              <a:stretch>
                <a:fillRect l="0" t="0" r="0" b="0"/>
              </a:stretch>
            </a:blipFill>
          </p:spPr>
        </p:sp>
        <p:sp>
          <p:nvSpPr>
            <p:cNvPr name="TextBox 30" id="30"/>
            <p:cNvSpPr txBox="true"/>
            <p:nvPr/>
          </p:nvSpPr>
          <p:spPr>
            <a:xfrm rot="0">
              <a:off x="6816736" y="1168366"/>
              <a:ext cx="5514170" cy="253155"/>
            </a:xfrm>
            <a:prstGeom prst="rect">
              <a:avLst/>
            </a:prstGeom>
          </p:spPr>
          <p:txBody>
            <a:bodyPr anchor="t" rtlCol="false" tIns="0" lIns="0" bIns="0" rIns="0">
              <a:spAutoFit/>
            </a:bodyPr>
            <a:lstStyle/>
            <a:p>
              <a:pPr algn="l">
                <a:lnSpc>
                  <a:spcPts val="1464"/>
                </a:lnSpc>
              </a:pP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Freeform 31" id="31"/>
            <p:cNvSpPr/>
            <p:nvPr/>
          </p:nvSpPr>
          <p:spPr>
            <a:xfrm flipH="false" flipV="false" rot="0">
              <a:off x="22128273" y="586414"/>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0"/>
              <a:stretch>
                <a:fillRect l="0" t="0" r="-225098" b="0"/>
              </a:stretch>
            </a:blipFill>
          </p:spPr>
        </p:sp>
        <p:sp>
          <p:nvSpPr>
            <p:cNvPr name="TextBox 32" id="32"/>
            <p:cNvSpPr txBox="true"/>
            <p:nvPr/>
          </p:nvSpPr>
          <p:spPr>
            <a:xfrm rot="0">
              <a:off x="22923178" y="643522"/>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FFFFFF"/>
                  </a:solidFill>
                  <a:latin typeface="Open Sauce Bold"/>
                  <a:ea typeface="Open Sauce Bold"/>
                  <a:cs typeface="Open Sauce Bold"/>
                  <a:sym typeface="Open Sauce Bold"/>
                </a:rPr>
                <a:t>TCCA</a:t>
              </a:r>
            </a:p>
          </p:txBody>
        </p:sp>
        <p:sp>
          <p:nvSpPr>
            <p:cNvPr name="Freeform 33" id="33"/>
            <p:cNvSpPr/>
            <p:nvPr/>
          </p:nvSpPr>
          <p:spPr>
            <a:xfrm flipH="false" flipV="false" rot="0">
              <a:off x="16102452" y="586414"/>
              <a:ext cx="2676712" cy="799617"/>
            </a:xfrm>
            <a:custGeom>
              <a:avLst/>
              <a:gdLst/>
              <a:ahLst/>
              <a:cxnLst/>
              <a:rect r="r" b="b" t="t" l="l"/>
              <a:pathLst>
                <a:path h="799617" w="2676712">
                  <a:moveTo>
                    <a:pt x="0" y="0"/>
                  </a:moveTo>
                  <a:lnTo>
                    <a:pt x="2676713" y="0"/>
                  </a:lnTo>
                  <a:lnTo>
                    <a:pt x="2676713" y="799617"/>
                  </a:lnTo>
                  <a:lnTo>
                    <a:pt x="0" y="799617"/>
                  </a:lnTo>
                  <a:lnTo>
                    <a:pt x="0" y="0"/>
                  </a:lnTo>
                  <a:close/>
                </a:path>
              </a:pathLst>
            </a:custGeom>
            <a:blipFill>
              <a:blip r:embed="rId11"/>
              <a:stretch>
                <a:fillRect l="0" t="-115860" r="0" b="-118888"/>
              </a:stretch>
            </a:blipFill>
          </p:spPr>
        </p:sp>
        <p:sp>
          <p:nvSpPr>
            <p:cNvPr name="Freeform 34" id="34"/>
            <p:cNvSpPr/>
            <p:nvPr/>
          </p:nvSpPr>
          <p:spPr>
            <a:xfrm flipH="false" flipV="false" rot="0">
              <a:off x="13906735" y="624171"/>
              <a:ext cx="2317711" cy="712638"/>
            </a:xfrm>
            <a:custGeom>
              <a:avLst/>
              <a:gdLst/>
              <a:ahLst/>
              <a:cxnLst/>
              <a:rect r="r" b="b" t="t" l="l"/>
              <a:pathLst>
                <a:path h="712638" w="2317711">
                  <a:moveTo>
                    <a:pt x="0" y="0"/>
                  </a:moveTo>
                  <a:lnTo>
                    <a:pt x="2317712" y="0"/>
                  </a:lnTo>
                  <a:lnTo>
                    <a:pt x="2317712" y="712638"/>
                  </a:lnTo>
                  <a:lnTo>
                    <a:pt x="0" y="712638"/>
                  </a:lnTo>
                  <a:lnTo>
                    <a:pt x="0" y="0"/>
                  </a:lnTo>
                  <a:close/>
                </a:path>
              </a:pathLst>
            </a:custGeom>
            <a:blipFill>
              <a:blip r:embed="rId12"/>
              <a:stretch>
                <a:fillRect l="0" t="-108252" r="0" b="-116977"/>
              </a:stretch>
            </a:blipFill>
            <a:ln cap="sq">
              <a:noFill/>
              <a:prstDash val="solid"/>
              <a:miter/>
            </a:ln>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11982626" y="1579320"/>
            <a:ext cx="5276674" cy="3914351"/>
            <a:chOff x="0" y="0"/>
            <a:chExt cx="1024597" cy="760068"/>
          </a:xfrm>
        </p:grpSpPr>
        <p:sp>
          <p:nvSpPr>
            <p:cNvPr name="Freeform 4" id="4"/>
            <p:cNvSpPr/>
            <p:nvPr/>
          </p:nvSpPr>
          <p:spPr>
            <a:xfrm flipH="false" flipV="false" rot="0">
              <a:off x="0" y="0"/>
              <a:ext cx="1024597" cy="760068"/>
            </a:xfrm>
            <a:custGeom>
              <a:avLst/>
              <a:gdLst/>
              <a:ahLst/>
              <a:cxnLst/>
              <a:rect r="r" b="b" t="t" l="l"/>
              <a:pathLst>
                <a:path h="760068" w="1024597">
                  <a:moveTo>
                    <a:pt x="0" y="0"/>
                  </a:moveTo>
                  <a:lnTo>
                    <a:pt x="1024597" y="0"/>
                  </a:lnTo>
                  <a:lnTo>
                    <a:pt x="1024597" y="760068"/>
                  </a:lnTo>
                  <a:lnTo>
                    <a:pt x="0" y="760068"/>
                  </a:lnTo>
                  <a:close/>
                </a:path>
              </a:pathLst>
            </a:custGeom>
            <a:blipFill>
              <a:blip r:embed="rId3"/>
              <a:stretch>
                <a:fillRect l="0" t="-39868" r="0" b="-39868"/>
              </a:stretch>
            </a:blipFill>
          </p:spPr>
        </p:sp>
      </p:grpSp>
      <p:grpSp>
        <p:nvGrpSpPr>
          <p:cNvPr name="Group 5" id="5"/>
          <p:cNvGrpSpPr/>
          <p:nvPr/>
        </p:nvGrpSpPr>
        <p:grpSpPr>
          <a:xfrm rot="0">
            <a:off x="7946580" y="1579320"/>
            <a:ext cx="3884598" cy="3914351"/>
            <a:chOff x="0" y="0"/>
            <a:chExt cx="754291" cy="760068"/>
          </a:xfrm>
        </p:grpSpPr>
        <p:sp>
          <p:nvSpPr>
            <p:cNvPr name="Freeform 6" id="6"/>
            <p:cNvSpPr/>
            <p:nvPr/>
          </p:nvSpPr>
          <p:spPr>
            <a:xfrm flipH="false" flipV="false" rot="0">
              <a:off x="0" y="0"/>
              <a:ext cx="754291" cy="760068"/>
            </a:xfrm>
            <a:custGeom>
              <a:avLst/>
              <a:gdLst/>
              <a:ahLst/>
              <a:cxnLst/>
              <a:rect r="r" b="b" t="t" l="l"/>
              <a:pathLst>
                <a:path h="760068" w="754291">
                  <a:moveTo>
                    <a:pt x="0" y="0"/>
                  </a:moveTo>
                  <a:lnTo>
                    <a:pt x="754291" y="0"/>
                  </a:lnTo>
                  <a:lnTo>
                    <a:pt x="754291" y="760068"/>
                  </a:lnTo>
                  <a:lnTo>
                    <a:pt x="0" y="760068"/>
                  </a:lnTo>
                  <a:close/>
                </a:path>
              </a:pathLst>
            </a:custGeom>
            <a:blipFill>
              <a:blip r:embed="rId4"/>
              <a:stretch>
                <a:fillRect l="0" t="-24337" r="0" b="-24337"/>
              </a:stretch>
            </a:blipFill>
          </p:spPr>
        </p:sp>
      </p:grpSp>
      <p:grpSp>
        <p:nvGrpSpPr>
          <p:cNvPr name="Group 7" id="7"/>
          <p:cNvGrpSpPr/>
          <p:nvPr/>
        </p:nvGrpSpPr>
        <p:grpSpPr>
          <a:xfrm rot="0">
            <a:off x="1028700" y="4698968"/>
            <a:ext cx="1061403" cy="1061403"/>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9" id="9"/>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FFFFFF"/>
                  </a:solidFill>
                  <a:latin typeface="Aileron"/>
                  <a:ea typeface="Aileron"/>
                  <a:cs typeface="Aileron"/>
                  <a:sym typeface="Aileron"/>
                </a:rPr>
                <a:t>01</a:t>
              </a:r>
            </a:p>
          </p:txBody>
        </p:sp>
      </p:grpSp>
      <p:grpSp>
        <p:nvGrpSpPr>
          <p:cNvPr name="Group 10" id="10"/>
          <p:cNvGrpSpPr/>
          <p:nvPr/>
        </p:nvGrpSpPr>
        <p:grpSpPr>
          <a:xfrm rot="0">
            <a:off x="6110855" y="4698968"/>
            <a:ext cx="1061403" cy="1061403"/>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12" id="12"/>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FFFFFF"/>
                  </a:solidFill>
                  <a:latin typeface="Aileron"/>
                  <a:ea typeface="Aileron"/>
                  <a:cs typeface="Aileron"/>
                  <a:sym typeface="Aileron"/>
                </a:rPr>
                <a:t>02</a:t>
              </a:r>
            </a:p>
          </p:txBody>
        </p:sp>
      </p:grpSp>
      <p:sp>
        <p:nvSpPr>
          <p:cNvPr name="TextBox 13" id="13"/>
          <p:cNvSpPr txBox="true"/>
          <p:nvPr/>
        </p:nvSpPr>
        <p:spPr>
          <a:xfrm rot="0">
            <a:off x="1028700" y="3120399"/>
            <a:ext cx="6056426" cy="973455"/>
          </a:xfrm>
          <a:prstGeom prst="rect">
            <a:avLst/>
          </a:prstGeom>
        </p:spPr>
        <p:txBody>
          <a:bodyPr anchor="t" rtlCol="false" tIns="0" lIns="0" bIns="0" rIns="0">
            <a:spAutoFit/>
          </a:bodyPr>
          <a:lstStyle/>
          <a:p>
            <a:pPr algn="l">
              <a:lnSpc>
                <a:spcPts val="7200"/>
              </a:lnSpc>
            </a:pPr>
            <a:r>
              <a:rPr lang="en-US" sz="7200" spc="-266" b="true">
                <a:solidFill>
                  <a:srgbClr val="FFFFFF"/>
                </a:solidFill>
                <a:latin typeface="Aileron Bold"/>
                <a:ea typeface="Aileron Bold"/>
                <a:cs typeface="Aileron Bold"/>
                <a:sym typeface="Aileron Bold"/>
              </a:rPr>
              <a:t>Methods</a:t>
            </a:r>
          </a:p>
        </p:txBody>
      </p:sp>
      <p:sp>
        <p:nvSpPr>
          <p:cNvPr name="TextBox 14" id="14"/>
          <p:cNvSpPr txBox="true"/>
          <p:nvPr/>
        </p:nvSpPr>
        <p:spPr>
          <a:xfrm rot="0">
            <a:off x="11496796" y="6036596"/>
            <a:ext cx="5004489" cy="2463800"/>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Maecenas varius lectus hendrerit augue blandit, ut posuere erat aliquam. Praesent auctor tellus eget nisl blandit, at varius purus elementum.</a:t>
            </a:r>
          </a:p>
        </p:txBody>
      </p:sp>
      <p:sp>
        <p:nvSpPr>
          <p:cNvPr name="TextBox 15" id="15"/>
          <p:cNvSpPr txBox="true"/>
          <p:nvPr/>
        </p:nvSpPr>
        <p:spPr>
          <a:xfrm rot="0">
            <a:off x="1028700" y="6036596"/>
            <a:ext cx="4366477" cy="422275"/>
          </a:xfrm>
          <a:prstGeom prst="rect">
            <a:avLst/>
          </a:prstGeom>
        </p:spPr>
        <p:txBody>
          <a:bodyPr anchor="t" rtlCol="false" tIns="0" lIns="0" bIns="0" rIns="0">
            <a:spAutoFit/>
          </a:bodyPr>
          <a:lstStyle/>
          <a:p>
            <a:pPr algn="l">
              <a:lnSpc>
                <a:spcPts val="3499"/>
              </a:lnSpc>
              <a:spcBef>
                <a:spcPct val="0"/>
              </a:spcBef>
            </a:pPr>
            <a:r>
              <a:rPr lang="en-US" sz="2499" b="true">
                <a:solidFill>
                  <a:srgbClr val="FFFFFF"/>
                </a:solidFill>
                <a:latin typeface="Aileron Bold"/>
                <a:ea typeface="Aileron Bold"/>
                <a:cs typeface="Aileron Bold"/>
                <a:sym typeface="Aileron Bold"/>
              </a:rPr>
              <a:t>Population</a:t>
            </a:r>
          </a:p>
        </p:txBody>
      </p:sp>
      <p:sp>
        <p:nvSpPr>
          <p:cNvPr name="TextBox 16" id="16"/>
          <p:cNvSpPr txBox="true"/>
          <p:nvPr/>
        </p:nvSpPr>
        <p:spPr>
          <a:xfrm rot="0">
            <a:off x="6110855" y="6036596"/>
            <a:ext cx="4366477" cy="422275"/>
          </a:xfrm>
          <a:prstGeom prst="rect">
            <a:avLst/>
          </a:prstGeom>
        </p:spPr>
        <p:txBody>
          <a:bodyPr anchor="t" rtlCol="false" tIns="0" lIns="0" bIns="0" rIns="0">
            <a:spAutoFit/>
          </a:bodyPr>
          <a:lstStyle/>
          <a:p>
            <a:pPr algn="l">
              <a:lnSpc>
                <a:spcPts val="3499"/>
              </a:lnSpc>
              <a:spcBef>
                <a:spcPct val="0"/>
              </a:spcBef>
            </a:pPr>
            <a:r>
              <a:rPr lang="en-US" sz="2499" b="true">
                <a:solidFill>
                  <a:srgbClr val="FFFFFF"/>
                </a:solidFill>
                <a:latin typeface="Aileron Bold"/>
                <a:ea typeface="Aileron Bold"/>
                <a:cs typeface="Aileron Bold"/>
                <a:sym typeface="Aileron Bold"/>
              </a:rPr>
              <a:t>Operations</a:t>
            </a:r>
          </a:p>
        </p:txBody>
      </p:sp>
      <p:sp>
        <p:nvSpPr>
          <p:cNvPr name="TextBox 17" id="17"/>
          <p:cNvSpPr txBox="true"/>
          <p:nvPr/>
        </p:nvSpPr>
        <p:spPr>
          <a:xfrm rot="0">
            <a:off x="1028700" y="6618256"/>
            <a:ext cx="4366477" cy="1406525"/>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18" id="18"/>
          <p:cNvSpPr txBox="true"/>
          <p:nvPr/>
        </p:nvSpPr>
        <p:spPr>
          <a:xfrm rot="0">
            <a:off x="6110855" y="6618256"/>
            <a:ext cx="4366477" cy="1406525"/>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nunc.</a:t>
            </a:r>
          </a:p>
        </p:txBody>
      </p:sp>
      <p:grpSp>
        <p:nvGrpSpPr>
          <p:cNvPr name="Group 19" id="19"/>
          <p:cNvGrpSpPr/>
          <p:nvPr/>
        </p:nvGrpSpPr>
        <p:grpSpPr>
          <a:xfrm rot="0">
            <a:off x="0" y="-19401"/>
            <a:ext cx="18288000" cy="1547402"/>
            <a:chOff x="0" y="0"/>
            <a:chExt cx="24384000" cy="2063203"/>
          </a:xfrm>
        </p:grpSpPr>
        <p:sp>
          <p:nvSpPr>
            <p:cNvPr name="Freeform 20" id="20"/>
            <p:cNvSpPr/>
            <p:nvPr/>
          </p:nvSpPr>
          <p:spPr>
            <a:xfrm flipH="false" flipV="false" rot="0">
              <a:off x="0" y="0"/>
              <a:ext cx="24384000" cy="2063203"/>
            </a:xfrm>
            <a:custGeom>
              <a:avLst/>
              <a:gdLst/>
              <a:ahLst/>
              <a:cxnLst/>
              <a:rect r="r" b="b" t="t" l="l"/>
              <a:pathLst>
                <a:path h="2063203" w="24384000">
                  <a:moveTo>
                    <a:pt x="0" y="0"/>
                  </a:moveTo>
                  <a:lnTo>
                    <a:pt x="24384000" y="0"/>
                  </a:lnTo>
                  <a:lnTo>
                    <a:pt x="24384000" y="2063203"/>
                  </a:lnTo>
                  <a:lnTo>
                    <a:pt x="0" y="2063203"/>
                  </a:lnTo>
                  <a:lnTo>
                    <a:pt x="0" y="0"/>
                  </a:lnTo>
                  <a:close/>
                </a:path>
              </a:pathLst>
            </a:custGeom>
            <a:blipFill>
              <a:blip r:embed="rId5">
                <a:alphaModFix amt="80000"/>
              </a:blip>
              <a:stretch>
                <a:fillRect l="0" t="-106569" r="-35666" b="-146173"/>
              </a:stretch>
            </a:blipFill>
          </p:spPr>
        </p:sp>
        <p:sp>
          <p:nvSpPr>
            <p:cNvPr name="TextBox 21" id="21"/>
            <p:cNvSpPr txBox="true"/>
            <p:nvPr/>
          </p:nvSpPr>
          <p:spPr>
            <a:xfrm rot="0">
              <a:off x="5272795" y="1082158"/>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00E5FF"/>
                  </a:solidFill>
                  <a:latin typeface="Now Bold"/>
                  <a:ea typeface="Now Bold"/>
                  <a:cs typeface="Now Bold"/>
                  <a:sym typeface="Now Bold"/>
                </a:rPr>
                <a:t>2026</a:t>
              </a:r>
            </a:p>
          </p:txBody>
        </p:sp>
        <p:sp>
          <p:nvSpPr>
            <p:cNvPr name="Freeform 22" id="22"/>
            <p:cNvSpPr/>
            <p:nvPr/>
          </p:nvSpPr>
          <p:spPr>
            <a:xfrm flipH="false" flipV="false" rot="0">
              <a:off x="3313061" y="1036278"/>
              <a:ext cx="1786928" cy="399107"/>
            </a:xfrm>
            <a:custGeom>
              <a:avLst/>
              <a:gdLst/>
              <a:ahLst/>
              <a:cxnLst/>
              <a:rect r="r" b="b" t="t" l="l"/>
              <a:pathLst>
                <a:path h="399107" w="1786928">
                  <a:moveTo>
                    <a:pt x="0" y="0"/>
                  </a:moveTo>
                  <a:lnTo>
                    <a:pt x="1786928" y="0"/>
                  </a:lnTo>
                  <a:lnTo>
                    <a:pt x="1786928" y="399107"/>
                  </a:lnTo>
                  <a:lnTo>
                    <a:pt x="0" y="399107"/>
                  </a:lnTo>
                  <a:lnTo>
                    <a:pt x="0" y="0"/>
                  </a:lnTo>
                  <a:close/>
                </a:path>
              </a:pathLst>
            </a:custGeom>
            <a:blipFill>
              <a:blip r:embed="rId6">
                <a:extLst>
                  <a:ext uri="{96DAC541-7B7A-43D3-8B79-37D633B846F1}">
                    <asvg:svgBlip xmlns:asvg="http://schemas.microsoft.com/office/drawing/2016/SVG/main" r:embed="rId7"/>
                  </a:ext>
                </a:extLst>
              </a:blip>
              <a:stretch>
                <a:fillRect l="0" t="-137" r="0" b="-137"/>
              </a:stretch>
            </a:blipFill>
          </p:spPr>
        </p:sp>
        <p:sp>
          <p:nvSpPr>
            <p:cNvPr name="TextBox 23" id="23"/>
            <p:cNvSpPr txBox="true"/>
            <p:nvPr/>
          </p:nvSpPr>
          <p:spPr>
            <a:xfrm rot="0">
              <a:off x="3346998" y="1088162"/>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Freeform 24" id="24"/>
            <p:cNvSpPr/>
            <p:nvPr/>
          </p:nvSpPr>
          <p:spPr>
            <a:xfrm flipH="false" flipV="false" rot="0">
              <a:off x="18779165" y="742243"/>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8"/>
              <a:stretch>
                <a:fillRect l="0" t="0" r="0" b="0"/>
              </a:stretch>
            </a:blipFill>
          </p:spPr>
        </p:sp>
        <p:sp>
          <p:nvSpPr>
            <p:cNvPr name="TextBox 25" id="25"/>
            <p:cNvSpPr txBox="true"/>
            <p:nvPr/>
          </p:nvSpPr>
          <p:spPr>
            <a:xfrm rot="0">
              <a:off x="2014797" y="525104"/>
              <a:ext cx="11803038" cy="443803"/>
            </a:xfrm>
            <a:prstGeom prst="rect">
              <a:avLst/>
            </a:prstGeom>
          </p:spPr>
          <p:txBody>
            <a:bodyPr anchor="t" rtlCol="false" tIns="0" lIns="0" bIns="0" rIns="0">
              <a:spAutoFit/>
            </a:bodyPr>
            <a:lstStyle/>
            <a:p>
              <a:pPr algn="just">
                <a:lnSpc>
                  <a:spcPts val="2634"/>
                </a:lnSpc>
              </a:pPr>
              <a:r>
                <a:rPr lang="en-US" sz="2290" spc="-96">
                  <a:solidFill>
                    <a:srgbClr val="FFFFFF"/>
                  </a:solidFill>
                  <a:latin typeface="Sunborn"/>
                  <a:ea typeface="Sunborn"/>
                  <a:cs typeface="Sunborn"/>
                  <a:sym typeface="Sunborn"/>
                </a:rPr>
                <a:t>2026 </a:t>
              </a:r>
              <a:r>
                <a:rPr lang="en-US" sz="2290" spc="-96">
                  <a:solidFill>
                    <a:srgbClr val="FFFFFF"/>
                  </a:solidFill>
                  <a:latin typeface="Sunborn"/>
                  <a:ea typeface="Sunborn"/>
                  <a:cs typeface="Sunborn"/>
                  <a:sym typeface="Sunborn"/>
                </a:rPr>
                <a:t>AsiaN Pacific Plastic surgery &amp; Craniofacial Congress</a:t>
              </a:r>
            </a:p>
          </p:txBody>
        </p:sp>
        <p:sp>
          <p:nvSpPr>
            <p:cNvPr name="TextBox 26" id="26"/>
            <p:cNvSpPr txBox="true"/>
            <p:nvPr/>
          </p:nvSpPr>
          <p:spPr>
            <a:xfrm rot="0">
              <a:off x="20247238" y="620354"/>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FFFFFF"/>
                  </a:solidFill>
                  <a:latin typeface="Handy Casual"/>
                  <a:ea typeface="Handy Casual"/>
                  <a:cs typeface="Handy Casual"/>
                  <a:sym typeface="Handy Casual"/>
                </a:rPr>
                <a:t>APCLPC</a:t>
              </a:r>
            </a:p>
          </p:txBody>
        </p:sp>
        <p:sp>
          <p:nvSpPr>
            <p:cNvPr name="Freeform 27" id="27"/>
            <p:cNvSpPr/>
            <p:nvPr/>
          </p:nvSpPr>
          <p:spPr>
            <a:xfrm flipH="false" flipV="false" rot="0">
              <a:off x="0" y="312123"/>
              <a:ext cx="2014797" cy="1236759"/>
            </a:xfrm>
            <a:custGeom>
              <a:avLst/>
              <a:gdLst/>
              <a:ahLst/>
              <a:cxnLst/>
              <a:rect r="r" b="b" t="t" l="l"/>
              <a:pathLst>
                <a:path h="1236759" w="2014797">
                  <a:moveTo>
                    <a:pt x="0" y="0"/>
                  </a:moveTo>
                  <a:lnTo>
                    <a:pt x="2014797" y="0"/>
                  </a:lnTo>
                  <a:lnTo>
                    <a:pt x="2014797" y="1236758"/>
                  </a:lnTo>
                  <a:lnTo>
                    <a:pt x="0" y="1236758"/>
                  </a:lnTo>
                  <a:lnTo>
                    <a:pt x="0" y="0"/>
                  </a:lnTo>
                  <a:close/>
                </a:path>
              </a:pathLst>
            </a:custGeom>
            <a:blipFill>
              <a:blip r:embed="rId9"/>
              <a:stretch>
                <a:fillRect l="0" t="-31586" r="0" b="-31323"/>
              </a:stretch>
            </a:blipFill>
          </p:spPr>
        </p:sp>
        <p:sp>
          <p:nvSpPr>
            <p:cNvPr name="TextBox 28" id="28"/>
            <p:cNvSpPr txBox="true"/>
            <p:nvPr/>
          </p:nvSpPr>
          <p:spPr>
            <a:xfrm rot="0">
              <a:off x="1205726" y="1099492"/>
              <a:ext cx="546709" cy="155736"/>
            </a:xfrm>
            <a:prstGeom prst="rect">
              <a:avLst/>
            </a:prstGeom>
          </p:spPr>
          <p:txBody>
            <a:bodyPr anchor="t" rtlCol="false" tIns="0" lIns="0" bIns="0" rIns="0">
              <a:spAutoFit/>
            </a:bodyPr>
            <a:lstStyle/>
            <a:p>
              <a:pPr algn="ctr">
                <a:lnSpc>
                  <a:spcPts val="575"/>
                </a:lnSpc>
              </a:pPr>
              <a:r>
                <a:rPr lang="en-US" b="true" sz="1150" spc="71">
                  <a:solidFill>
                    <a:srgbClr val="0ABBCF"/>
                  </a:solidFill>
                  <a:latin typeface="Binate Bold"/>
                  <a:ea typeface="Binate Bold"/>
                  <a:cs typeface="Binate Bold"/>
                  <a:sym typeface="Binate Bold"/>
                </a:rPr>
                <a:t>APC</a:t>
              </a:r>
            </a:p>
          </p:txBody>
        </p:sp>
        <p:sp>
          <p:nvSpPr>
            <p:cNvPr name="TextBox 29" id="29"/>
            <p:cNvSpPr txBox="true"/>
            <p:nvPr/>
          </p:nvSpPr>
          <p:spPr>
            <a:xfrm rot="0">
              <a:off x="1160286" y="1254389"/>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30" id="30"/>
            <p:cNvSpPr txBox="true"/>
            <p:nvPr/>
          </p:nvSpPr>
          <p:spPr>
            <a:xfrm rot="0">
              <a:off x="2014797" y="1120846"/>
              <a:ext cx="1299213" cy="364639"/>
            </a:xfrm>
            <a:prstGeom prst="rect">
              <a:avLst/>
            </a:prstGeom>
          </p:spPr>
          <p:txBody>
            <a:bodyPr anchor="t" rtlCol="false" tIns="0" lIns="0" bIns="0" rIns="0">
              <a:spAutoFit/>
            </a:bodyPr>
            <a:lstStyle/>
            <a:p>
              <a:pPr algn="just" marL="0" indent="0" lvl="1">
                <a:lnSpc>
                  <a:spcPts val="1939"/>
                </a:lnSpc>
              </a:pPr>
              <a:r>
                <a:rPr lang="en-US" b="true" sz="2131" spc="61">
                  <a:solidFill>
                    <a:srgbClr val="FFBD59"/>
                  </a:solidFill>
                  <a:latin typeface="Now Bold"/>
                  <a:ea typeface="Now Bold"/>
                  <a:cs typeface="Now Bold"/>
                  <a:sym typeface="Now Bold"/>
                </a:rPr>
                <a:t>28-30</a:t>
              </a:r>
            </a:p>
          </p:txBody>
        </p:sp>
        <p:sp>
          <p:nvSpPr>
            <p:cNvPr name="Freeform 31" id="31"/>
            <p:cNvSpPr/>
            <p:nvPr/>
          </p:nvSpPr>
          <p:spPr>
            <a:xfrm flipH="false" flipV="false" rot="0">
              <a:off x="6495307" y="1025008"/>
              <a:ext cx="245250" cy="398780"/>
            </a:xfrm>
            <a:custGeom>
              <a:avLst/>
              <a:gdLst/>
              <a:ahLst/>
              <a:cxnLst/>
              <a:rect r="r" b="b" t="t" l="l"/>
              <a:pathLst>
                <a:path h="398780" w="245250">
                  <a:moveTo>
                    <a:pt x="0" y="0"/>
                  </a:moveTo>
                  <a:lnTo>
                    <a:pt x="245250" y="0"/>
                  </a:lnTo>
                  <a:lnTo>
                    <a:pt x="245250" y="398780"/>
                  </a:lnTo>
                  <a:lnTo>
                    <a:pt x="0" y="398780"/>
                  </a:lnTo>
                  <a:lnTo>
                    <a:pt x="0" y="0"/>
                  </a:lnTo>
                  <a:close/>
                </a:path>
              </a:pathLst>
            </a:custGeom>
            <a:blipFill>
              <a:blip r:embed="rId10"/>
              <a:stretch>
                <a:fillRect l="0" t="0" r="0" b="0"/>
              </a:stretch>
            </a:blipFill>
          </p:spPr>
        </p:sp>
        <p:sp>
          <p:nvSpPr>
            <p:cNvPr name="TextBox 32" id="32"/>
            <p:cNvSpPr txBox="true"/>
            <p:nvPr/>
          </p:nvSpPr>
          <p:spPr>
            <a:xfrm rot="0">
              <a:off x="6816736" y="1168366"/>
              <a:ext cx="5514170" cy="253155"/>
            </a:xfrm>
            <a:prstGeom prst="rect">
              <a:avLst/>
            </a:prstGeom>
          </p:spPr>
          <p:txBody>
            <a:bodyPr anchor="t" rtlCol="false" tIns="0" lIns="0" bIns="0" rIns="0">
              <a:spAutoFit/>
            </a:bodyPr>
            <a:lstStyle/>
            <a:p>
              <a:pPr algn="l">
                <a:lnSpc>
                  <a:spcPts val="1464"/>
                </a:lnSpc>
              </a:pP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Freeform 33" id="33"/>
            <p:cNvSpPr/>
            <p:nvPr/>
          </p:nvSpPr>
          <p:spPr>
            <a:xfrm flipH="false" flipV="false" rot="0">
              <a:off x="22128273" y="586414"/>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1"/>
              <a:stretch>
                <a:fillRect l="0" t="0" r="-225098" b="0"/>
              </a:stretch>
            </a:blipFill>
          </p:spPr>
        </p:sp>
        <p:sp>
          <p:nvSpPr>
            <p:cNvPr name="TextBox 34" id="34"/>
            <p:cNvSpPr txBox="true"/>
            <p:nvPr/>
          </p:nvSpPr>
          <p:spPr>
            <a:xfrm rot="0">
              <a:off x="22923178" y="643522"/>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FFFFFF"/>
                  </a:solidFill>
                  <a:latin typeface="Open Sauce Bold"/>
                  <a:ea typeface="Open Sauce Bold"/>
                  <a:cs typeface="Open Sauce Bold"/>
                  <a:sym typeface="Open Sauce Bold"/>
                </a:rPr>
                <a:t>TCCA</a:t>
              </a:r>
            </a:p>
          </p:txBody>
        </p:sp>
        <p:sp>
          <p:nvSpPr>
            <p:cNvPr name="Freeform 35" id="35"/>
            <p:cNvSpPr/>
            <p:nvPr/>
          </p:nvSpPr>
          <p:spPr>
            <a:xfrm flipH="false" flipV="false" rot="0">
              <a:off x="16102452" y="586414"/>
              <a:ext cx="2676712" cy="799617"/>
            </a:xfrm>
            <a:custGeom>
              <a:avLst/>
              <a:gdLst/>
              <a:ahLst/>
              <a:cxnLst/>
              <a:rect r="r" b="b" t="t" l="l"/>
              <a:pathLst>
                <a:path h="799617" w="2676712">
                  <a:moveTo>
                    <a:pt x="0" y="0"/>
                  </a:moveTo>
                  <a:lnTo>
                    <a:pt x="2676713" y="0"/>
                  </a:lnTo>
                  <a:lnTo>
                    <a:pt x="2676713" y="799617"/>
                  </a:lnTo>
                  <a:lnTo>
                    <a:pt x="0" y="799617"/>
                  </a:lnTo>
                  <a:lnTo>
                    <a:pt x="0" y="0"/>
                  </a:lnTo>
                  <a:close/>
                </a:path>
              </a:pathLst>
            </a:custGeom>
            <a:blipFill>
              <a:blip r:embed="rId12"/>
              <a:stretch>
                <a:fillRect l="0" t="-115860" r="0" b="-118888"/>
              </a:stretch>
            </a:blipFill>
          </p:spPr>
        </p:sp>
        <p:sp>
          <p:nvSpPr>
            <p:cNvPr name="Freeform 36" id="36"/>
            <p:cNvSpPr/>
            <p:nvPr/>
          </p:nvSpPr>
          <p:spPr>
            <a:xfrm flipH="false" flipV="false" rot="0">
              <a:off x="13906735" y="624171"/>
              <a:ext cx="2317711" cy="712638"/>
            </a:xfrm>
            <a:custGeom>
              <a:avLst/>
              <a:gdLst/>
              <a:ahLst/>
              <a:cxnLst/>
              <a:rect r="r" b="b" t="t" l="l"/>
              <a:pathLst>
                <a:path h="712638" w="2317711">
                  <a:moveTo>
                    <a:pt x="0" y="0"/>
                  </a:moveTo>
                  <a:lnTo>
                    <a:pt x="2317712" y="0"/>
                  </a:lnTo>
                  <a:lnTo>
                    <a:pt x="2317712" y="712638"/>
                  </a:lnTo>
                  <a:lnTo>
                    <a:pt x="0" y="712638"/>
                  </a:lnTo>
                  <a:lnTo>
                    <a:pt x="0" y="0"/>
                  </a:lnTo>
                  <a:close/>
                </a:path>
              </a:pathLst>
            </a:custGeom>
            <a:blipFill>
              <a:blip r:embed="rId13"/>
              <a:stretch>
                <a:fillRect l="0" t="-108252" r="0" b="-116977"/>
              </a:stretch>
            </a:blipFill>
            <a:ln cap="sq">
              <a:noFill/>
              <a:prstDash val="solid"/>
              <a:miter/>
            </a:ln>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sp>
        <p:nvSpPr>
          <p:cNvPr name="TextBox 3" id="3"/>
          <p:cNvSpPr txBox="true"/>
          <p:nvPr/>
        </p:nvSpPr>
        <p:spPr>
          <a:xfrm rot="0">
            <a:off x="1028700" y="2979123"/>
            <a:ext cx="6056426" cy="973455"/>
          </a:xfrm>
          <a:prstGeom prst="rect">
            <a:avLst/>
          </a:prstGeom>
        </p:spPr>
        <p:txBody>
          <a:bodyPr anchor="t" rtlCol="false" tIns="0" lIns="0" bIns="0" rIns="0">
            <a:spAutoFit/>
          </a:bodyPr>
          <a:lstStyle/>
          <a:p>
            <a:pPr algn="l">
              <a:lnSpc>
                <a:spcPts val="7200"/>
              </a:lnSpc>
            </a:pPr>
            <a:r>
              <a:rPr lang="en-US" sz="7200" spc="-266" b="true">
                <a:solidFill>
                  <a:srgbClr val="FFFFFF"/>
                </a:solidFill>
                <a:latin typeface="Aileron Bold"/>
                <a:ea typeface="Aileron Bold"/>
                <a:cs typeface="Aileron Bold"/>
                <a:sym typeface="Aileron Bold"/>
              </a:rPr>
              <a:t>Results</a:t>
            </a:r>
          </a:p>
        </p:txBody>
      </p:sp>
      <p:sp>
        <p:nvSpPr>
          <p:cNvPr name="TextBox 4" id="4"/>
          <p:cNvSpPr txBox="true"/>
          <p:nvPr/>
        </p:nvSpPr>
        <p:spPr>
          <a:xfrm rot="0">
            <a:off x="1028700" y="4064000"/>
            <a:ext cx="5717947" cy="2111375"/>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Maecenas varius lectus hendrerit augue blandit, ut posuere erat aliquam. Praesent auctor tellus eget nisl blandit, at varius purus elementum.</a:t>
            </a:r>
          </a:p>
        </p:txBody>
      </p:sp>
      <p:pic>
        <p:nvPicPr>
          <p:cNvPr name="Picture 5" id="5"/>
          <p:cNvPicPr>
            <a:picLocks noChangeAspect="true"/>
          </p:cNvPicPr>
          <p:nvPr/>
        </p:nvPicPr>
        <p:blipFill>
          <a:blip r:embed="rId3"/>
          <a:stretch>
            <a:fillRect/>
          </a:stretch>
        </p:blipFill>
        <p:spPr>
          <a:xfrm rot="0">
            <a:off x="8374420" y="1346756"/>
            <a:ext cx="9234960" cy="9129806"/>
          </a:xfrm>
          <a:prstGeom prst="rect">
            <a:avLst/>
          </a:prstGeom>
        </p:spPr>
      </p:pic>
      <p:grpSp>
        <p:nvGrpSpPr>
          <p:cNvPr name="Group 6" id="6"/>
          <p:cNvGrpSpPr/>
          <p:nvPr/>
        </p:nvGrpSpPr>
        <p:grpSpPr>
          <a:xfrm rot="0">
            <a:off x="0" y="-19401"/>
            <a:ext cx="18288000" cy="1547402"/>
            <a:chOff x="0" y="0"/>
            <a:chExt cx="24384000" cy="2063203"/>
          </a:xfrm>
        </p:grpSpPr>
        <p:sp>
          <p:nvSpPr>
            <p:cNvPr name="Freeform 7" id="7"/>
            <p:cNvSpPr/>
            <p:nvPr/>
          </p:nvSpPr>
          <p:spPr>
            <a:xfrm flipH="false" flipV="false" rot="0">
              <a:off x="0" y="0"/>
              <a:ext cx="24384000" cy="2063203"/>
            </a:xfrm>
            <a:custGeom>
              <a:avLst/>
              <a:gdLst/>
              <a:ahLst/>
              <a:cxnLst/>
              <a:rect r="r" b="b" t="t" l="l"/>
              <a:pathLst>
                <a:path h="2063203" w="24384000">
                  <a:moveTo>
                    <a:pt x="0" y="0"/>
                  </a:moveTo>
                  <a:lnTo>
                    <a:pt x="24384000" y="0"/>
                  </a:lnTo>
                  <a:lnTo>
                    <a:pt x="24384000" y="2063203"/>
                  </a:lnTo>
                  <a:lnTo>
                    <a:pt x="0" y="2063203"/>
                  </a:lnTo>
                  <a:lnTo>
                    <a:pt x="0" y="0"/>
                  </a:lnTo>
                  <a:close/>
                </a:path>
              </a:pathLst>
            </a:custGeom>
            <a:blipFill>
              <a:blip r:embed="rId4">
                <a:alphaModFix amt="80000"/>
              </a:blip>
              <a:stretch>
                <a:fillRect l="0" t="-106569" r="-35666" b="-146173"/>
              </a:stretch>
            </a:blipFill>
          </p:spPr>
        </p:sp>
        <p:sp>
          <p:nvSpPr>
            <p:cNvPr name="TextBox 8" id="8"/>
            <p:cNvSpPr txBox="true"/>
            <p:nvPr/>
          </p:nvSpPr>
          <p:spPr>
            <a:xfrm rot="0">
              <a:off x="5272795" y="1082158"/>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00E5FF"/>
                  </a:solidFill>
                  <a:latin typeface="Now Bold"/>
                  <a:ea typeface="Now Bold"/>
                  <a:cs typeface="Now Bold"/>
                  <a:sym typeface="Now Bold"/>
                </a:rPr>
                <a:t>2026</a:t>
              </a:r>
            </a:p>
          </p:txBody>
        </p:sp>
        <p:sp>
          <p:nvSpPr>
            <p:cNvPr name="Freeform 9" id="9"/>
            <p:cNvSpPr/>
            <p:nvPr/>
          </p:nvSpPr>
          <p:spPr>
            <a:xfrm flipH="false" flipV="false" rot="0">
              <a:off x="3313061" y="1036278"/>
              <a:ext cx="1786928" cy="399107"/>
            </a:xfrm>
            <a:custGeom>
              <a:avLst/>
              <a:gdLst/>
              <a:ahLst/>
              <a:cxnLst/>
              <a:rect r="r" b="b" t="t" l="l"/>
              <a:pathLst>
                <a:path h="399107" w="1786928">
                  <a:moveTo>
                    <a:pt x="0" y="0"/>
                  </a:moveTo>
                  <a:lnTo>
                    <a:pt x="1786928" y="0"/>
                  </a:lnTo>
                  <a:lnTo>
                    <a:pt x="1786928" y="399107"/>
                  </a:lnTo>
                  <a:lnTo>
                    <a:pt x="0" y="399107"/>
                  </a:lnTo>
                  <a:lnTo>
                    <a:pt x="0" y="0"/>
                  </a:lnTo>
                  <a:close/>
                </a:path>
              </a:pathLst>
            </a:custGeom>
            <a:blipFill>
              <a:blip r:embed="rId5">
                <a:extLst>
                  <a:ext uri="{96DAC541-7B7A-43D3-8B79-37D633B846F1}">
                    <asvg:svgBlip xmlns:asvg="http://schemas.microsoft.com/office/drawing/2016/SVG/main" r:embed="rId6"/>
                  </a:ext>
                </a:extLst>
              </a:blip>
              <a:stretch>
                <a:fillRect l="0" t="-137" r="0" b="-137"/>
              </a:stretch>
            </a:blipFill>
          </p:spPr>
        </p:sp>
        <p:sp>
          <p:nvSpPr>
            <p:cNvPr name="TextBox 10" id="10"/>
            <p:cNvSpPr txBox="true"/>
            <p:nvPr/>
          </p:nvSpPr>
          <p:spPr>
            <a:xfrm rot="0">
              <a:off x="3346998" y="1088162"/>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Freeform 11" id="11"/>
            <p:cNvSpPr/>
            <p:nvPr/>
          </p:nvSpPr>
          <p:spPr>
            <a:xfrm flipH="false" flipV="false" rot="0">
              <a:off x="18779165" y="742243"/>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7"/>
              <a:stretch>
                <a:fillRect l="0" t="0" r="0" b="0"/>
              </a:stretch>
            </a:blipFill>
          </p:spPr>
        </p:sp>
        <p:sp>
          <p:nvSpPr>
            <p:cNvPr name="TextBox 12" id="12"/>
            <p:cNvSpPr txBox="true"/>
            <p:nvPr/>
          </p:nvSpPr>
          <p:spPr>
            <a:xfrm rot="0">
              <a:off x="2014797" y="525104"/>
              <a:ext cx="11803038" cy="443803"/>
            </a:xfrm>
            <a:prstGeom prst="rect">
              <a:avLst/>
            </a:prstGeom>
          </p:spPr>
          <p:txBody>
            <a:bodyPr anchor="t" rtlCol="false" tIns="0" lIns="0" bIns="0" rIns="0">
              <a:spAutoFit/>
            </a:bodyPr>
            <a:lstStyle/>
            <a:p>
              <a:pPr algn="just">
                <a:lnSpc>
                  <a:spcPts val="2634"/>
                </a:lnSpc>
              </a:pPr>
              <a:r>
                <a:rPr lang="en-US" sz="2290" spc="-96">
                  <a:solidFill>
                    <a:srgbClr val="FFFFFF"/>
                  </a:solidFill>
                  <a:latin typeface="Sunborn"/>
                  <a:ea typeface="Sunborn"/>
                  <a:cs typeface="Sunborn"/>
                  <a:sym typeface="Sunborn"/>
                </a:rPr>
                <a:t>2026 </a:t>
              </a:r>
              <a:r>
                <a:rPr lang="en-US" sz="2290" spc="-96">
                  <a:solidFill>
                    <a:srgbClr val="FFFFFF"/>
                  </a:solidFill>
                  <a:latin typeface="Sunborn"/>
                  <a:ea typeface="Sunborn"/>
                  <a:cs typeface="Sunborn"/>
                  <a:sym typeface="Sunborn"/>
                </a:rPr>
                <a:t>AsiaN Pacific Plastic surgery &amp; Craniofacial Congress</a:t>
              </a:r>
            </a:p>
          </p:txBody>
        </p:sp>
        <p:sp>
          <p:nvSpPr>
            <p:cNvPr name="TextBox 13" id="13"/>
            <p:cNvSpPr txBox="true"/>
            <p:nvPr/>
          </p:nvSpPr>
          <p:spPr>
            <a:xfrm rot="0">
              <a:off x="20247238" y="620354"/>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FFFFFF"/>
                  </a:solidFill>
                  <a:latin typeface="Handy Casual"/>
                  <a:ea typeface="Handy Casual"/>
                  <a:cs typeface="Handy Casual"/>
                  <a:sym typeface="Handy Casual"/>
                </a:rPr>
                <a:t>APCLPC</a:t>
              </a:r>
            </a:p>
          </p:txBody>
        </p:sp>
        <p:sp>
          <p:nvSpPr>
            <p:cNvPr name="Freeform 14" id="14"/>
            <p:cNvSpPr/>
            <p:nvPr/>
          </p:nvSpPr>
          <p:spPr>
            <a:xfrm flipH="false" flipV="false" rot="0">
              <a:off x="0" y="312123"/>
              <a:ext cx="2014797" cy="1236759"/>
            </a:xfrm>
            <a:custGeom>
              <a:avLst/>
              <a:gdLst/>
              <a:ahLst/>
              <a:cxnLst/>
              <a:rect r="r" b="b" t="t" l="l"/>
              <a:pathLst>
                <a:path h="1236759" w="2014797">
                  <a:moveTo>
                    <a:pt x="0" y="0"/>
                  </a:moveTo>
                  <a:lnTo>
                    <a:pt x="2014797" y="0"/>
                  </a:lnTo>
                  <a:lnTo>
                    <a:pt x="2014797" y="1236758"/>
                  </a:lnTo>
                  <a:lnTo>
                    <a:pt x="0" y="1236758"/>
                  </a:lnTo>
                  <a:lnTo>
                    <a:pt x="0" y="0"/>
                  </a:lnTo>
                  <a:close/>
                </a:path>
              </a:pathLst>
            </a:custGeom>
            <a:blipFill>
              <a:blip r:embed="rId8"/>
              <a:stretch>
                <a:fillRect l="0" t="-31586" r="0" b="-31323"/>
              </a:stretch>
            </a:blipFill>
          </p:spPr>
        </p:sp>
        <p:sp>
          <p:nvSpPr>
            <p:cNvPr name="TextBox 15" id="15"/>
            <p:cNvSpPr txBox="true"/>
            <p:nvPr/>
          </p:nvSpPr>
          <p:spPr>
            <a:xfrm rot="0">
              <a:off x="1205726" y="1099492"/>
              <a:ext cx="546709" cy="155736"/>
            </a:xfrm>
            <a:prstGeom prst="rect">
              <a:avLst/>
            </a:prstGeom>
          </p:spPr>
          <p:txBody>
            <a:bodyPr anchor="t" rtlCol="false" tIns="0" lIns="0" bIns="0" rIns="0">
              <a:spAutoFit/>
            </a:bodyPr>
            <a:lstStyle/>
            <a:p>
              <a:pPr algn="ctr">
                <a:lnSpc>
                  <a:spcPts val="575"/>
                </a:lnSpc>
              </a:pPr>
              <a:r>
                <a:rPr lang="en-US" b="true" sz="1150" spc="71">
                  <a:solidFill>
                    <a:srgbClr val="0ABBCF"/>
                  </a:solidFill>
                  <a:latin typeface="Binate Bold"/>
                  <a:ea typeface="Binate Bold"/>
                  <a:cs typeface="Binate Bold"/>
                  <a:sym typeface="Binate Bold"/>
                </a:rPr>
                <a:t>APC</a:t>
              </a:r>
            </a:p>
          </p:txBody>
        </p:sp>
        <p:sp>
          <p:nvSpPr>
            <p:cNvPr name="TextBox 16" id="16"/>
            <p:cNvSpPr txBox="true"/>
            <p:nvPr/>
          </p:nvSpPr>
          <p:spPr>
            <a:xfrm rot="0">
              <a:off x="1160286" y="1254389"/>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17" id="17"/>
            <p:cNvSpPr txBox="true"/>
            <p:nvPr/>
          </p:nvSpPr>
          <p:spPr>
            <a:xfrm rot="0">
              <a:off x="2014797" y="1120846"/>
              <a:ext cx="1299213" cy="364639"/>
            </a:xfrm>
            <a:prstGeom prst="rect">
              <a:avLst/>
            </a:prstGeom>
          </p:spPr>
          <p:txBody>
            <a:bodyPr anchor="t" rtlCol="false" tIns="0" lIns="0" bIns="0" rIns="0">
              <a:spAutoFit/>
            </a:bodyPr>
            <a:lstStyle/>
            <a:p>
              <a:pPr algn="just" marL="0" indent="0" lvl="1">
                <a:lnSpc>
                  <a:spcPts val="1939"/>
                </a:lnSpc>
              </a:pPr>
              <a:r>
                <a:rPr lang="en-US" b="true" sz="2131" spc="61">
                  <a:solidFill>
                    <a:srgbClr val="FFBD59"/>
                  </a:solidFill>
                  <a:latin typeface="Now Bold"/>
                  <a:ea typeface="Now Bold"/>
                  <a:cs typeface="Now Bold"/>
                  <a:sym typeface="Now Bold"/>
                </a:rPr>
                <a:t>28-30</a:t>
              </a:r>
            </a:p>
          </p:txBody>
        </p:sp>
        <p:sp>
          <p:nvSpPr>
            <p:cNvPr name="Freeform 18" id="18"/>
            <p:cNvSpPr/>
            <p:nvPr/>
          </p:nvSpPr>
          <p:spPr>
            <a:xfrm flipH="false" flipV="false" rot="0">
              <a:off x="6495307" y="1025008"/>
              <a:ext cx="245250" cy="398780"/>
            </a:xfrm>
            <a:custGeom>
              <a:avLst/>
              <a:gdLst/>
              <a:ahLst/>
              <a:cxnLst/>
              <a:rect r="r" b="b" t="t" l="l"/>
              <a:pathLst>
                <a:path h="398780" w="245250">
                  <a:moveTo>
                    <a:pt x="0" y="0"/>
                  </a:moveTo>
                  <a:lnTo>
                    <a:pt x="245250" y="0"/>
                  </a:lnTo>
                  <a:lnTo>
                    <a:pt x="245250" y="398780"/>
                  </a:lnTo>
                  <a:lnTo>
                    <a:pt x="0" y="398780"/>
                  </a:lnTo>
                  <a:lnTo>
                    <a:pt x="0" y="0"/>
                  </a:lnTo>
                  <a:close/>
                </a:path>
              </a:pathLst>
            </a:custGeom>
            <a:blipFill>
              <a:blip r:embed="rId9"/>
              <a:stretch>
                <a:fillRect l="0" t="0" r="0" b="0"/>
              </a:stretch>
            </a:blipFill>
          </p:spPr>
        </p:sp>
        <p:sp>
          <p:nvSpPr>
            <p:cNvPr name="TextBox 19" id="19"/>
            <p:cNvSpPr txBox="true"/>
            <p:nvPr/>
          </p:nvSpPr>
          <p:spPr>
            <a:xfrm rot="0">
              <a:off x="6816736" y="1168366"/>
              <a:ext cx="5514170" cy="253155"/>
            </a:xfrm>
            <a:prstGeom prst="rect">
              <a:avLst/>
            </a:prstGeom>
          </p:spPr>
          <p:txBody>
            <a:bodyPr anchor="t" rtlCol="false" tIns="0" lIns="0" bIns="0" rIns="0">
              <a:spAutoFit/>
            </a:bodyPr>
            <a:lstStyle/>
            <a:p>
              <a:pPr algn="l">
                <a:lnSpc>
                  <a:spcPts val="1464"/>
                </a:lnSpc>
              </a:pP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Freeform 20" id="20"/>
            <p:cNvSpPr/>
            <p:nvPr/>
          </p:nvSpPr>
          <p:spPr>
            <a:xfrm flipH="false" flipV="false" rot="0">
              <a:off x="22128273" y="586414"/>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0"/>
              <a:stretch>
                <a:fillRect l="0" t="0" r="-225098" b="0"/>
              </a:stretch>
            </a:blipFill>
          </p:spPr>
        </p:sp>
        <p:sp>
          <p:nvSpPr>
            <p:cNvPr name="TextBox 21" id="21"/>
            <p:cNvSpPr txBox="true"/>
            <p:nvPr/>
          </p:nvSpPr>
          <p:spPr>
            <a:xfrm rot="0">
              <a:off x="22923178" y="643522"/>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FFFFFF"/>
                  </a:solidFill>
                  <a:latin typeface="Open Sauce Bold"/>
                  <a:ea typeface="Open Sauce Bold"/>
                  <a:cs typeface="Open Sauce Bold"/>
                  <a:sym typeface="Open Sauce Bold"/>
                </a:rPr>
                <a:t>TCCA</a:t>
              </a:r>
            </a:p>
          </p:txBody>
        </p:sp>
        <p:sp>
          <p:nvSpPr>
            <p:cNvPr name="Freeform 22" id="22"/>
            <p:cNvSpPr/>
            <p:nvPr/>
          </p:nvSpPr>
          <p:spPr>
            <a:xfrm flipH="false" flipV="false" rot="0">
              <a:off x="16102452" y="586414"/>
              <a:ext cx="2676712" cy="799617"/>
            </a:xfrm>
            <a:custGeom>
              <a:avLst/>
              <a:gdLst/>
              <a:ahLst/>
              <a:cxnLst/>
              <a:rect r="r" b="b" t="t" l="l"/>
              <a:pathLst>
                <a:path h="799617" w="2676712">
                  <a:moveTo>
                    <a:pt x="0" y="0"/>
                  </a:moveTo>
                  <a:lnTo>
                    <a:pt x="2676713" y="0"/>
                  </a:lnTo>
                  <a:lnTo>
                    <a:pt x="2676713" y="799617"/>
                  </a:lnTo>
                  <a:lnTo>
                    <a:pt x="0" y="799617"/>
                  </a:lnTo>
                  <a:lnTo>
                    <a:pt x="0" y="0"/>
                  </a:lnTo>
                  <a:close/>
                </a:path>
              </a:pathLst>
            </a:custGeom>
            <a:blipFill>
              <a:blip r:embed="rId11"/>
              <a:stretch>
                <a:fillRect l="0" t="-115860" r="0" b="-118888"/>
              </a:stretch>
            </a:blipFill>
          </p:spPr>
        </p:sp>
        <p:sp>
          <p:nvSpPr>
            <p:cNvPr name="Freeform 23" id="23"/>
            <p:cNvSpPr/>
            <p:nvPr/>
          </p:nvSpPr>
          <p:spPr>
            <a:xfrm flipH="false" flipV="false" rot="0">
              <a:off x="13906735" y="624171"/>
              <a:ext cx="2317711" cy="712638"/>
            </a:xfrm>
            <a:custGeom>
              <a:avLst/>
              <a:gdLst/>
              <a:ahLst/>
              <a:cxnLst/>
              <a:rect r="r" b="b" t="t" l="l"/>
              <a:pathLst>
                <a:path h="712638" w="2317711">
                  <a:moveTo>
                    <a:pt x="0" y="0"/>
                  </a:moveTo>
                  <a:lnTo>
                    <a:pt x="2317712" y="0"/>
                  </a:lnTo>
                  <a:lnTo>
                    <a:pt x="2317712" y="712638"/>
                  </a:lnTo>
                  <a:lnTo>
                    <a:pt x="0" y="712638"/>
                  </a:lnTo>
                  <a:lnTo>
                    <a:pt x="0" y="0"/>
                  </a:lnTo>
                  <a:close/>
                </a:path>
              </a:pathLst>
            </a:custGeom>
            <a:blipFill>
              <a:blip r:embed="rId12"/>
              <a:stretch>
                <a:fillRect l="0" t="-108252" r="0" b="-116977"/>
              </a:stretch>
            </a:blipFill>
            <a:ln cap="sq">
              <a:noFill/>
              <a:prstDash val="solid"/>
              <a:miter/>
            </a:ln>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sp>
        <p:nvSpPr>
          <p:cNvPr name="TextBox 3" id="3"/>
          <p:cNvSpPr txBox="true"/>
          <p:nvPr/>
        </p:nvSpPr>
        <p:spPr>
          <a:xfrm rot="0">
            <a:off x="1028700" y="2979123"/>
            <a:ext cx="7169754" cy="973455"/>
          </a:xfrm>
          <a:prstGeom prst="rect">
            <a:avLst/>
          </a:prstGeom>
        </p:spPr>
        <p:txBody>
          <a:bodyPr anchor="t" rtlCol="false" tIns="0" lIns="0" bIns="0" rIns="0">
            <a:spAutoFit/>
          </a:bodyPr>
          <a:lstStyle/>
          <a:p>
            <a:pPr algn="l">
              <a:lnSpc>
                <a:spcPts val="7200"/>
              </a:lnSpc>
            </a:pPr>
            <a:r>
              <a:rPr lang="en-US" sz="7200" spc="-266" b="true">
                <a:solidFill>
                  <a:srgbClr val="FFFFFF"/>
                </a:solidFill>
                <a:latin typeface="Aileron Bold"/>
                <a:ea typeface="Aileron Bold"/>
                <a:cs typeface="Aileron Bold"/>
                <a:sym typeface="Aileron Bold"/>
              </a:rPr>
              <a:t>Discussion</a:t>
            </a:r>
          </a:p>
        </p:txBody>
      </p:sp>
      <p:sp>
        <p:nvSpPr>
          <p:cNvPr name="TextBox 4" id="4"/>
          <p:cNvSpPr txBox="true"/>
          <p:nvPr/>
        </p:nvSpPr>
        <p:spPr>
          <a:xfrm rot="0">
            <a:off x="1028700" y="4385098"/>
            <a:ext cx="6546432" cy="3168650"/>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Maecenas varius lectus hendrerit augue blandit, ut posuere erat aliquam. Praesent auctor tellus eget nisl blandit, at varius purus elementum. Lorem ipsum dolor sit amet, consectetur adipiscing elit. Quisque molestie nisl eu sem tristique, sit amet convallis ex aliquam. Maecenas varius lectus hendrerit augue blandit, ut posuere erat aliquam.</a:t>
            </a:r>
          </a:p>
        </p:txBody>
      </p:sp>
      <p:grpSp>
        <p:nvGrpSpPr>
          <p:cNvPr name="Group 5" id="5"/>
          <p:cNvGrpSpPr/>
          <p:nvPr/>
        </p:nvGrpSpPr>
        <p:grpSpPr>
          <a:xfrm rot="0">
            <a:off x="9354558" y="2072640"/>
            <a:ext cx="1206583" cy="120658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3220"/>
                </a:lnSpc>
              </a:pPr>
            </a:p>
          </p:txBody>
        </p:sp>
      </p:grpSp>
      <p:grpSp>
        <p:nvGrpSpPr>
          <p:cNvPr name="Group 8" id="8"/>
          <p:cNvGrpSpPr/>
          <p:nvPr/>
        </p:nvGrpSpPr>
        <p:grpSpPr>
          <a:xfrm rot="0">
            <a:off x="9354558" y="4394517"/>
            <a:ext cx="1206583" cy="120658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3220"/>
                </a:lnSpc>
              </a:pPr>
            </a:p>
          </p:txBody>
        </p:sp>
      </p:grpSp>
      <p:grpSp>
        <p:nvGrpSpPr>
          <p:cNvPr name="Group 11" id="11"/>
          <p:cNvGrpSpPr/>
          <p:nvPr/>
        </p:nvGrpSpPr>
        <p:grpSpPr>
          <a:xfrm rot="0">
            <a:off x="9354558" y="6716395"/>
            <a:ext cx="1206583" cy="120658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13" id="13"/>
            <p:cNvSpPr txBox="true"/>
            <p:nvPr/>
          </p:nvSpPr>
          <p:spPr>
            <a:xfrm>
              <a:off x="76200" y="28575"/>
              <a:ext cx="660400" cy="708025"/>
            </a:xfrm>
            <a:prstGeom prst="rect">
              <a:avLst/>
            </a:prstGeom>
          </p:spPr>
          <p:txBody>
            <a:bodyPr anchor="ctr" rtlCol="false" tIns="50800" lIns="50800" bIns="50800" rIns="50800"/>
            <a:lstStyle/>
            <a:p>
              <a:pPr algn="ctr">
                <a:lnSpc>
                  <a:spcPts val="3220"/>
                </a:lnSpc>
              </a:pPr>
            </a:p>
          </p:txBody>
        </p:sp>
      </p:grpSp>
      <p:sp>
        <p:nvSpPr>
          <p:cNvPr name="TextBox 14" id="14"/>
          <p:cNvSpPr txBox="true"/>
          <p:nvPr/>
        </p:nvSpPr>
        <p:spPr>
          <a:xfrm rot="0">
            <a:off x="10847688" y="2125069"/>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15" id="15"/>
          <p:cNvSpPr txBox="true"/>
          <p:nvPr/>
        </p:nvSpPr>
        <p:spPr>
          <a:xfrm rot="0">
            <a:off x="10847688" y="4385098"/>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16" id="16"/>
          <p:cNvSpPr txBox="true"/>
          <p:nvPr/>
        </p:nvSpPr>
        <p:spPr>
          <a:xfrm rot="0">
            <a:off x="10847688" y="6763173"/>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nunc.</a:t>
            </a:r>
          </a:p>
        </p:txBody>
      </p:sp>
      <p:sp>
        <p:nvSpPr>
          <p:cNvPr name="Freeform 17" id="17"/>
          <p:cNvSpPr/>
          <p:nvPr/>
        </p:nvSpPr>
        <p:spPr>
          <a:xfrm flipH="false" flipV="false" rot="0">
            <a:off x="9644243" y="2402205"/>
            <a:ext cx="556731" cy="612404"/>
          </a:xfrm>
          <a:custGeom>
            <a:avLst/>
            <a:gdLst/>
            <a:ahLst/>
            <a:cxnLst/>
            <a:rect r="r" b="b" t="t" l="l"/>
            <a:pathLst>
              <a:path h="612404" w="556731">
                <a:moveTo>
                  <a:pt x="0" y="0"/>
                </a:moveTo>
                <a:lnTo>
                  <a:pt x="556731" y="0"/>
                </a:lnTo>
                <a:lnTo>
                  <a:pt x="556731" y="612404"/>
                </a:lnTo>
                <a:lnTo>
                  <a:pt x="0" y="6124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8" id="18"/>
          <p:cNvSpPr/>
          <p:nvPr/>
        </p:nvSpPr>
        <p:spPr>
          <a:xfrm flipH="false" flipV="false" rot="0">
            <a:off x="9672700" y="4673343"/>
            <a:ext cx="528274" cy="713884"/>
          </a:xfrm>
          <a:custGeom>
            <a:avLst/>
            <a:gdLst/>
            <a:ahLst/>
            <a:cxnLst/>
            <a:rect r="r" b="b" t="t" l="l"/>
            <a:pathLst>
              <a:path h="713884" w="528274">
                <a:moveTo>
                  <a:pt x="0" y="0"/>
                </a:moveTo>
                <a:lnTo>
                  <a:pt x="528274" y="0"/>
                </a:lnTo>
                <a:lnTo>
                  <a:pt x="528274" y="713884"/>
                </a:lnTo>
                <a:lnTo>
                  <a:pt x="0" y="7138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9" id="19"/>
          <p:cNvSpPr/>
          <p:nvPr/>
        </p:nvSpPr>
        <p:spPr>
          <a:xfrm flipH="false" flipV="false" rot="0">
            <a:off x="9625193" y="7028326"/>
            <a:ext cx="665314" cy="609571"/>
          </a:xfrm>
          <a:custGeom>
            <a:avLst/>
            <a:gdLst/>
            <a:ahLst/>
            <a:cxnLst/>
            <a:rect r="r" b="b" t="t" l="l"/>
            <a:pathLst>
              <a:path h="609571" w="665314">
                <a:moveTo>
                  <a:pt x="0" y="0"/>
                </a:moveTo>
                <a:lnTo>
                  <a:pt x="665314" y="0"/>
                </a:lnTo>
                <a:lnTo>
                  <a:pt x="665314" y="609572"/>
                </a:lnTo>
                <a:lnTo>
                  <a:pt x="0" y="60957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20" id="20"/>
          <p:cNvGrpSpPr/>
          <p:nvPr/>
        </p:nvGrpSpPr>
        <p:grpSpPr>
          <a:xfrm rot="0">
            <a:off x="0" y="-19401"/>
            <a:ext cx="18288000" cy="1547402"/>
            <a:chOff x="0" y="0"/>
            <a:chExt cx="24384000" cy="2063203"/>
          </a:xfrm>
        </p:grpSpPr>
        <p:sp>
          <p:nvSpPr>
            <p:cNvPr name="Freeform 21" id="21"/>
            <p:cNvSpPr/>
            <p:nvPr/>
          </p:nvSpPr>
          <p:spPr>
            <a:xfrm flipH="false" flipV="false" rot="0">
              <a:off x="0" y="0"/>
              <a:ext cx="24384000" cy="2063203"/>
            </a:xfrm>
            <a:custGeom>
              <a:avLst/>
              <a:gdLst/>
              <a:ahLst/>
              <a:cxnLst/>
              <a:rect r="r" b="b" t="t" l="l"/>
              <a:pathLst>
                <a:path h="2063203" w="24384000">
                  <a:moveTo>
                    <a:pt x="0" y="0"/>
                  </a:moveTo>
                  <a:lnTo>
                    <a:pt x="24384000" y="0"/>
                  </a:lnTo>
                  <a:lnTo>
                    <a:pt x="24384000" y="2063203"/>
                  </a:lnTo>
                  <a:lnTo>
                    <a:pt x="0" y="2063203"/>
                  </a:lnTo>
                  <a:lnTo>
                    <a:pt x="0" y="0"/>
                  </a:lnTo>
                  <a:close/>
                </a:path>
              </a:pathLst>
            </a:custGeom>
            <a:blipFill>
              <a:blip r:embed="rId9">
                <a:alphaModFix amt="80000"/>
              </a:blip>
              <a:stretch>
                <a:fillRect l="0" t="-106569" r="-35666" b="-146173"/>
              </a:stretch>
            </a:blipFill>
          </p:spPr>
        </p:sp>
        <p:sp>
          <p:nvSpPr>
            <p:cNvPr name="TextBox 22" id="22"/>
            <p:cNvSpPr txBox="true"/>
            <p:nvPr/>
          </p:nvSpPr>
          <p:spPr>
            <a:xfrm rot="0">
              <a:off x="5272795" y="1082158"/>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00E5FF"/>
                  </a:solidFill>
                  <a:latin typeface="Now Bold"/>
                  <a:ea typeface="Now Bold"/>
                  <a:cs typeface="Now Bold"/>
                  <a:sym typeface="Now Bold"/>
                </a:rPr>
                <a:t>2026</a:t>
              </a:r>
            </a:p>
          </p:txBody>
        </p:sp>
        <p:sp>
          <p:nvSpPr>
            <p:cNvPr name="Freeform 23" id="23"/>
            <p:cNvSpPr/>
            <p:nvPr/>
          </p:nvSpPr>
          <p:spPr>
            <a:xfrm flipH="false" flipV="false" rot="0">
              <a:off x="3313061" y="1036278"/>
              <a:ext cx="1786928" cy="399107"/>
            </a:xfrm>
            <a:custGeom>
              <a:avLst/>
              <a:gdLst/>
              <a:ahLst/>
              <a:cxnLst/>
              <a:rect r="r" b="b" t="t" l="l"/>
              <a:pathLst>
                <a:path h="399107" w="1786928">
                  <a:moveTo>
                    <a:pt x="0" y="0"/>
                  </a:moveTo>
                  <a:lnTo>
                    <a:pt x="1786928" y="0"/>
                  </a:lnTo>
                  <a:lnTo>
                    <a:pt x="1786928" y="399107"/>
                  </a:lnTo>
                  <a:lnTo>
                    <a:pt x="0" y="399107"/>
                  </a:lnTo>
                  <a:lnTo>
                    <a:pt x="0" y="0"/>
                  </a:lnTo>
                  <a:close/>
                </a:path>
              </a:pathLst>
            </a:custGeom>
            <a:blipFill>
              <a:blip r:embed="rId10">
                <a:extLst>
                  <a:ext uri="{96DAC541-7B7A-43D3-8B79-37D633B846F1}">
                    <asvg:svgBlip xmlns:asvg="http://schemas.microsoft.com/office/drawing/2016/SVG/main" r:embed="rId11"/>
                  </a:ext>
                </a:extLst>
              </a:blip>
              <a:stretch>
                <a:fillRect l="0" t="-137" r="0" b="-137"/>
              </a:stretch>
            </a:blipFill>
          </p:spPr>
        </p:sp>
        <p:sp>
          <p:nvSpPr>
            <p:cNvPr name="TextBox 24" id="24"/>
            <p:cNvSpPr txBox="true"/>
            <p:nvPr/>
          </p:nvSpPr>
          <p:spPr>
            <a:xfrm rot="0">
              <a:off x="3346998" y="1088162"/>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Freeform 25" id="25"/>
            <p:cNvSpPr/>
            <p:nvPr/>
          </p:nvSpPr>
          <p:spPr>
            <a:xfrm flipH="false" flipV="false" rot="0">
              <a:off x="18779165" y="742243"/>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12"/>
              <a:stretch>
                <a:fillRect l="0" t="0" r="0" b="0"/>
              </a:stretch>
            </a:blipFill>
          </p:spPr>
        </p:sp>
        <p:sp>
          <p:nvSpPr>
            <p:cNvPr name="TextBox 26" id="26"/>
            <p:cNvSpPr txBox="true"/>
            <p:nvPr/>
          </p:nvSpPr>
          <p:spPr>
            <a:xfrm rot="0">
              <a:off x="2014797" y="525104"/>
              <a:ext cx="11803038" cy="443803"/>
            </a:xfrm>
            <a:prstGeom prst="rect">
              <a:avLst/>
            </a:prstGeom>
          </p:spPr>
          <p:txBody>
            <a:bodyPr anchor="t" rtlCol="false" tIns="0" lIns="0" bIns="0" rIns="0">
              <a:spAutoFit/>
            </a:bodyPr>
            <a:lstStyle/>
            <a:p>
              <a:pPr algn="just">
                <a:lnSpc>
                  <a:spcPts val="2634"/>
                </a:lnSpc>
              </a:pPr>
              <a:r>
                <a:rPr lang="en-US" sz="2290" spc="-96">
                  <a:solidFill>
                    <a:srgbClr val="FFFFFF"/>
                  </a:solidFill>
                  <a:latin typeface="Sunborn"/>
                  <a:ea typeface="Sunborn"/>
                  <a:cs typeface="Sunborn"/>
                  <a:sym typeface="Sunborn"/>
                </a:rPr>
                <a:t>2026 </a:t>
              </a:r>
              <a:r>
                <a:rPr lang="en-US" sz="2290" spc="-96">
                  <a:solidFill>
                    <a:srgbClr val="FFFFFF"/>
                  </a:solidFill>
                  <a:latin typeface="Sunborn"/>
                  <a:ea typeface="Sunborn"/>
                  <a:cs typeface="Sunborn"/>
                  <a:sym typeface="Sunborn"/>
                </a:rPr>
                <a:t>AsiaN Pacific Plastic surgery &amp; Craniofacial Congress</a:t>
              </a:r>
            </a:p>
          </p:txBody>
        </p:sp>
        <p:sp>
          <p:nvSpPr>
            <p:cNvPr name="TextBox 27" id="27"/>
            <p:cNvSpPr txBox="true"/>
            <p:nvPr/>
          </p:nvSpPr>
          <p:spPr>
            <a:xfrm rot="0">
              <a:off x="20247238" y="620354"/>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FFFFFF"/>
                  </a:solidFill>
                  <a:latin typeface="Handy Casual"/>
                  <a:ea typeface="Handy Casual"/>
                  <a:cs typeface="Handy Casual"/>
                  <a:sym typeface="Handy Casual"/>
                </a:rPr>
                <a:t>APCLPC</a:t>
              </a:r>
            </a:p>
          </p:txBody>
        </p:sp>
        <p:sp>
          <p:nvSpPr>
            <p:cNvPr name="Freeform 28" id="28"/>
            <p:cNvSpPr/>
            <p:nvPr/>
          </p:nvSpPr>
          <p:spPr>
            <a:xfrm flipH="false" flipV="false" rot="0">
              <a:off x="0" y="312123"/>
              <a:ext cx="2014797" cy="1236759"/>
            </a:xfrm>
            <a:custGeom>
              <a:avLst/>
              <a:gdLst/>
              <a:ahLst/>
              <a:cxnLst/>
              <a:rect r="r" b="b" t="t" l="l"/>
              <a:pathLst>
                <a:path h="1236759" w="2014797">
                  <a:moveTo>
                    <a:pt x="0" y="0"/>
                  </a:moveTo>
                  <a:lnTo>
                    <a:pt x="2014797" y="0"/>
                  </a:lnTo>
                  <a:lnTo>
                    <a:pt x="2014797" y="1236758"/>
                  </a:lnTo>
                  <a:lnTo>
                    <a:pt x="0" y="1236758"/>
                  </a:lnTo>
                  <a:lnTo>
                    <a:pt x="0" y="0"/>
                  </a:lnTo>
                  <a:close/>
                </a:path>
              </a:pathLst>
            </a:custGeom>
            <a:blipFill>
              <a:blip r:embed="rId13"/>
              <a:stretch>
                <a:fillRect l="0" t="-31586" r="0" b="-31323"/>
              </a:stretch>
            </a:blipFill>
          </p:spPr>
        </p:sp>
        <p:sp>
          <p:nvSpPr>
            <p:cNvPr name="TextBox 29" id="29"/>
            <p:cNvSpPr txBox="true"/>
            <p:nvPr/>
          </p:nvSpPr>
          <p:spPr>
            <a:xfrm rot="0">
              <a:off x="1205726" y="1099492"/>
              <a:ext cx="546709" cy="155736"/>
            </a:xfrm>
            <a:prstGeom prst="rect">
              <a:avLst/>
            </a:prstGeom>
          </p:spPr>
          <p:txBody>
            <a:bodyPr anchor="t" rtlCol="false" tIns="0" lIns="0" bIns="0" rIns="0">
              <a:spAutoFit/>
            </a:bodyPr>
            <a:lstStyle/>
            <a:p>
              <a:pPr algn="ctr">
                <a:lnSpc>
                  <a:spcPts val="575"/>
                </a:lnSpc>
              </a:pPr>
              <a:r>
                <a:rPr lang="en-US" b="true" sz="1150" spc="71">
                  <a:solidFill>
                    <a:srgbClr val="0ABBCF"/>
                  </a:solidFill>
                  <a:latin typeface="Binate Bold"/>
                  <a:ea typeface="Binate Bold"/>
                  <a:cs typeface="Binate Bold"/>
                  <a:sym typeface="Binate Bold"/>
                </a:rPr>
                <a:t>APC</a:t>
              </a:r>
            </a:p>
          </p:txBody>
        </p:sp>
        <p:sp>
          <p:nvSpPr>
            <p:cNvPr name="TextBox 30" id="30"/>
            <p:cNvSpPr txBox="true"/>
            <p:nvPr/>
          </p:nvSpPr>
          <p:spPr>
            <a:xfrm rot="0">
              <a:off x="1160286" y="1254389"/>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31" id="31"/>
            <p:cNvSpPr txBox="true"/>
            <p:nvPr/>
          </p:nvSpPr>
          <p:spPr>
            <a:xfrm rot="0">
              <a:off x="2014797" y="1120846"/>
              <a:ext cx="1299213" cy="364639"/>
            </a:xfrm>
            <a:prstGeom prst="rect">
              <a:avLst/>
            </a:prstGeom>
          </p:spPr>
          <p:txBody>
            <a:bodyPr anchor="t" rtlCol="false" tIns="0" lIns="0" bIns="0" rIns="0">
              <a:spAutoFit/>
            </a:bodyPr>
            <a:lstStyle/>
            <a:p>
              <a:pPr algn="just" marL="0" indent="0" lvl="1">
                <a:lnSpc>
                  <a:spcPts val="1939"/>
                </a:lnSpc>
              </a:pPr>
              <a:r>
                <a:rPr lang="en-US" b="true" sz="2131" spc="61">
                  <a:solidFill>
                    <a:srgbClr val="FFBD59"/>
                  </a:solidFill>
                  <a:latin typeface="Now Bold"/>
                  <a:ea typeface="Now Bold"/>
                  <a:cs typeface="Now Bold"/>
                  <a:sym typeface="Now Bold"/>
                </a:rPr>
                <a:t>28-30</a:t>
              </a:r>
            </a:p>
          </p:txBody>
        </p:sp>
        <p:sp>
          <p:nvSpPr>
            <p:cNvPr name="Freeform 32" id="32"/>
            <p:cNvSpPr/>
            <p:nvPr/>
          </p:nvSpPr>
          <p:spPr>
            <a:xfrm flipH="false" flipV="false" rot="0">
              <a:off x="6495307" y="1025008"/>
              <a:ext cx="245250" cy="398780"/>
            </a:xfrm>
            <a:custGeom>
              <a:avLst/>
              <a:gdLst/>
              <a:ahLst/>
              <a:cxnLst/>
              <a:rect r="r" b="b" t="t" l="l"/>
              <a:pathLst>
                <a:path h="398780" w="245250">
                  <a:moveTo>
                    <a:pt x="0" y="0"/>
                  </a:moveTo>
                  <a:lnTo>
                    <a:pt x="245250" y="0"/>
                  </a:lnTo>
                  <a:lnTo>
                    <a:pt x="245250" y="398780"/>
                  </a:lnTo>
                  <a:lnTo>
                    <a:pt x="0" y="398780"/>
                  </a:lnTo>
                  <a:lnTo>
                    <a:pt x="0" y="0"/>
                  </a:lnTo>
                  <a:close/>
                </a:path>
              </a:pathLst>
            </a:custGeom>
            <a:blipFill>
              <a:blip r:embed="rId14"/>
              <a:stretch>
                <a:fillRect l="0" t="0" r="0" b="0"/>
              </a:stretch>
            </a:blipFill>
          </p:spPr>
        </p:sp>
        <p:sp>
          <p:nvSpPr>
            <p:cNvPr name="TextBox 33" id="33"/>
            <p:cNvSpPr txBox="true"/>
            <p:nvPr/>
          </p:nvSpPr>
          <p:spPr>
            <a:xfrm rot="0">
              <a:off x="6816736" y="1168366"/>
              <a:ext cx="5514170" cy="253155"/>
            </a:xfrm>
            <a:prstGeom prst="rect">
              <a:avLst/>
            </a:prstGeom>
          </p:spPr>
          <p:txBody>
            <a:bodyPr anchor="t" rtlCol="false" tIns="0" lIns="0" bIns="0" rIns="0">
              <a:spAutoFit/>
            </a:bodyPr>
            <a:lstStyle/>
            <a:p>
              <a:pPr algn="l">
                <a:lnSpc>
                  <a:spcPts val="1464"/>
                </a:lnSpc>
              </a:pP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Freeform 34" id="34"/>
            <p:cNvSpPr/>
            <p:nvPr/>
          </p:nvSpPr>
          <p:spPr>
            <a:xfrm flipH="false" flipV="false" rot="0">
              <a:off x="22128273" y="586414"/>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5"/>
              <a:stretch>
                <a:fillRect l="0" t="0" r="-225098" b="0"/>
              </a:stretch>
            </a:blipFill>
          </p:spPr>
        </p:sp>
        <p:sp>
          <p:nvSpPr>
            <p:cNvPr name="TextBox 35" id="35"/>
            <p:cNvSpPr txBox="true"/>
            <p:nvPr/>
          </p:nvSpPr>
          <p:spPr>
            <a:xfrm rot="0">
              <a:off x="22923178" y="643522"/>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FFFFFF"/>
                  </a:solidFill>
                  <a:latin typeface="Open Sauce Bold"/>
                  <a:ea typeface="Open Sauce Bold"/>
                  <a:cs typeface="Open Sauce Bold"/>
                  <a:sym typeface="Open Sauce Bold"/>
                </a:rPr>
                <a:t>TCCA</a:t>
              </a:r>
            </a:p>
          </p:txBody>
        </p:sp>
        <p:sp>
          <p:nvSpPr>
            <p:cNvPr name="Freeform 36" id="36"/>
            <p:cNvSpPr/>
            <p:nvPr/>
          </p:nvSpPr>
          <p:spPr>
            <a:xfrm flipH="false" flipV="false" rot="0">
              <a:off x="16102452" y="586414"/>
              <a:ext cx="2676712" cy="799617"/>
            </a:xfrm>
            <a:custGeom>
              <a:avLst/>
              <a:gdLst/>
              <a:ahLst/>
              <a:cxnLst/>
              <a:rect r="r" b="b" t="t" l="l"/>
              <a:pathLst>
                <a:path h="799617" w="2676712">
                  <a:moveTo>
                    <a:pt x="0" y="0"/>
                  </a:moveTo>
                  <a:lnTo>
                    <a:pt x="2676713" y="0"/>
                  </a:lnTo>
                  <a:lnTo>
                    <a:pt x="2676713" y="799617"/>
                  </a:lnTo>
                  <a:lnTo>
                    <a:pt x="0" y="799617"/>
                  </a:lnTo>
                  <a:lnTo>
                    <a:pt x="0" y="0"/>
                  </a:lnTo>
                  <a:close/>
                </a:path>
              </a:pathLst>
            </a:custGeom>
            <a:blipFill>
              <a:blip r:embed="rId16"/>
              <a:stretch>
                <a:fillRect l="0" t="-115860" r="0" b="-118888"/>
              </a:stretch>
            </a:blipFill>
          </p:spPr>
        </p:sp>
        <p:sp>
          <p:nvSpPr>
            <p:cNvPr name="Freeform 37" id="37"/>
            <p:cNvSpPr/>
            <p:nvPr/>
          </p:nvSpPr>
          <p:spPr>
            <a:xfrm flipH="false" flipV="false" rot="0">
              <a:off x="13906735" y="624171"/>
              <a:ext cx="2317711" cy="712638"/>
            </a:xfrm>
            <a:custGeom>
              <a:avLst/>
              <a:gdLst/>
              <a:ahLst/>
              <a:cxnLst/>
              <a:rect r="r" b="b" t="t" l="l"/>
              <a:pathLst>
                <a:path h="712638" w="2317711">
                  <a:moveTo>
                    <a:pt x="0" y="0"/>
                  </a:moveTo>
                  <a:lnTo>
                    <a:pt x="2317712" y="0"/>
                  </a:lnTo>
                  <a:lnTo>
                    <a:pt x="2317712" y="712638"/>
                  </a:lnTo>
                  <a:lnTo>
                    <a:pt x="0" y="712638"/>
                  </a:lnTo>
                  <a:lnTo>
                    <a:pt x="0" y="0"/>
                  </a:lnTo>
                  <a:close/>
                </a:path>
              </a:pathLst>
            </a:custGeom>
            <a:blipFill>
              <a:blip r:embed="rId17"/>
              <a:stretch>
                <a:fillRect l="0" t="-108252" r="0" b="-116977"/>
              </a:stretch>
            </a:blipFill>
            <a:ln cap="sq">
              <a:noFill/>
              <a:prstDash val="solid"/>
              <a:miter/>
            </a:ln>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sp>
        <p:nvSpPr>
          <p:cNvPr name="TextBox 3" id="3"/>
          <p:cNvSpPr txBox="true"/>
          <p:nvPr/>
        </p:nvSpPr>
        <p:spPr>
          <a:xfrm rot="0">
            <a:off x="1028700" y="2979123"/>
            <a:ext cx="9557355" cy="973455"/>
          </a:xfrm>
          <a:prstGeom prst="rect">
            <a:avLst/>
          </a:prstGeom>
        </p:spPr>
        <p:txBody>
          <a:bodyPr anchor="t" rtlCol="false" tIns="0" lIns="0" bIns="0" rIns="0">
            <a:spAutoFit/>
          </a:bodyPr>
          <a:lstStyle/>
          <a:p>
            <a:pPr algn="l">
              <a:lnSpc>
                <a:spcPts val="7200"/>
              </a:lnSpc>
            </a:pPr>
            <a:r>
              <a:rPr lang="en-US" sz="7200" spc="-266" b="true">
                <a:solidFill>
                  <a:srgbClr val="FFFFFF"/>
                </a:solidFill>
                <a:latin typeface="Aileron Bold"/>
                <a:ea typeface="Aileron Bold"/>
                <a:cs typeface="Aileron Bold"/>
                <a:sym typeface="Aileron Bold"/>
              </a:rPr>
              <a:t>Conclusion</a:t>
            </a:r>
          </a:p>
        </p:txBody>
      </p:sp>
      <p:grpSp>
        <p:nvGrpSpPr>
          <p:cNvPr name="Group 4" id="4"/>
          <p:cNvGrpSpPr/>
          <p:nvPr/>
        </p:nvGrpSpPr>
        <p:grpSpPr>
          <a:xfrm rot="0">
            <a:off x="1028700" y="4725412"/>
            <a:ext cx="1061403" cy="106140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6" id="6"/>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FFFFFF"/>
                  </a:solidFill>
                  <a:latin typeface="Aileron"/>
                  <a:ea typeface="Aileron"/>
                  <a:cs typeface="Aileron"/>
                  <a:sym typeface="Aileron"/>
                </a:rPr>
                <a:t>01</a:t>
              </a:r>
            </a:p>
          </p:txBody>
        </p:sp>
      </p:grpSp>
      <p:grpSp>
        <p:nvGrpSpPr>
          <p:cNvPr name="Group 7" id="7"/>
          <p:cNvGrpSpPr/>
          <p:nvPr/>
        </p:nvGrpSpPr>
        <p:grpSpPr>
          <a:xfrm rot="0">
            <a:off x="9144000" y="4725412"/>
            <a:ext cx="1061403" cy="1061403"/>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9" id="9"/>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FFFFFF"/>
                  </a:solidFill>
                  <a:latin typeface="Aileron"/>
                  <a:ea typeface="Aileron"/>
                  <a:cs typeface="Aileron"/>
                  <a:sym typeface="Aileron"/>
                </a:rPr>
                <a:t>03</a:t>
              </a:r>
            </a:p>
          </p:txBody>
        </p:sp>
      </p:grpSp>
      <p:grpSp>
        <p:nvGrpSpPr>
          <p:cNvPr name="Group 10" id="10"/>
          <p:cNvGrpSpPr/>
          <p:nvPr/>
        </p:nvGrpSpPr>
        <p:grpSpPr>
          <a:xfrm rot="0">
            <a:off x="1028700" y="6818372"/>
            <a:ext cx="1061403" cy="1061403"/>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12" id="12"/>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FFFFFF"/>
                  </a:solidFill>
                  <a:latin typeface="Aileron"/>
                  <a:ea typeface="Aileron"/>
                  <a:cs typeface="Aileron"/>
                  <a:sym typeface="Aileron"/>
                </a:rPr>
                <a:t>02</a:t>
              </a:r>
            </a:p>
          </p:txBody>
        </p:sp>
      </p:grpSp>
      <p:grpSp>
        <p:nvGrpSpPr>
          <p:cNvPr name="Group 13" id="13"/>
          <p:cNvGrpSpPr/>
          <p:nvPr/>
        </p:nvGrpSpPr>
        <p:grpSpPr>
          <a:xfrm rot="0">
            <a:off x="9144000" y="6818372"/>
            <a:ext cx="1061403" cy="1061403"/>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15" id="15"/>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FFFFFF"/>
                  </a:solidFill>
                  <a:latin typeface="Aileron"/>
                  <a:ea typeface="Aileron"/>
                  <a:cs typeface="Aileron"/>
                  <a:sym typeface="Aileron"/>
                </a:rPr>
                <a:t>04</a:t>
              </a:r>
            </a:p>
          </p:txBody>
        </p:sp>
      </p:grpSp>
      <p:grpSp>
        <p:nvGrpSpPr>
          <p:cNvPr name="Group 16" id="16"/>
          <p:cNvGrpSpPr/>
          <p:nvPr/>
        </p:nvGrpSpPr>
        <p:grpSpPr>
          <a:xfrm rot="0">
            <a:off x="9474437" y="1958722"/>
            <a:ext cx="3328385" cy="2454929"/>
            <a:chOff x="0" y="0"/>
            <a:chExt cx="759681" cy="560321"/>
          </a:xfrm>
        </p:grpSpPr>
        <p:sp>
          <p:nvSpPr>
            <p:cNvPr name="Freeform 17" id="17"/>
            <p:cNvSpPr/>
            <p:nvPr/>
          </p:nvSpPr>
          <p:spPr>
            <a:xfrm flipH="false" flipV="false" rot="0">
              <a:off x="0" y="0"/>
              <a:ext cx="759681" cy="560321"/>
            </a:xfrm>
            <a:custGeom>
              <a:avLst/>
              <a:gdLst/>
              <a:ahLst/>
              <a:cxnLst/>
              <a:rect r="r" b="b" t="t" l="l"/>
              <a:pathLst>
                <a:path h="560321" w="759681">
                  <a:moveTo>
                    <a:pt x="0" y="0"/>
                  </a:moveTo>
                  <a:lnTo>
                    <a:pt x="759681" y="0"/>
                  </a:lnTo>
                  <a:lnTo>
                    <a:pt x="759681" y="560321"/>
                  </a:lnTo>
                  <a:lnTo>
                    <a:pt x="0" y="560321"/>
                  </a:lnTo>
                  <a:close/>
                </a:path>
              </a:pathLst>
            </a:custGeom>
            <a:blipFill>
              <a:blip r:embed="rId3"/>
              <a:stretch>
                <a:fillRect l="-5267" t="0" r="-5267" b="0"/>
              </a:stretch>
            </a:blipFill>
          </p:spPr>
        </p:sp>
      </p:grpSp>
      <p:grpSp>
        <p:nvGrpSpPr>
          <p:cNvPr name="Group 18" id="18"/>
          <p:cNvGrpSpPr/>
          <p:nvPr/>
        </p:nvGrpSpPr>
        <p:grpSpPr>
          <a:xfrm rot="0">
            <a:off x="13221608" y="1884036"/>
            <a:ext cx="2476991" cy="2529615"/>
            <a:chOff x="0" y="0"/>
            <a:chExt cx="548664" cy="560321"/>
          </a:xfrm>
        </p:grpSpPr>
        <p:sp>
          <p:nvSpPr>
            <p:cNvPr name="Freeform 19" id="19"/>
            <p:cNvSpPr/>
            <p:nvPr/>
          </p:nvSpPr>
          <p:spPr>
            <a:xfrm flipH="false" flipV="false" rot="0">
              <a:off x="0" y="0"/>
              <a:ext cx="548664" cy="560321"/>
            </a:xfrm>
            <a:custGeom>
              <a:avLst/>
              <a:gdLst/>
              <a:ahLst/>
              <a:cxnLst/>
              <a:rect r="r" b="b" t="t" l="l"/>
              <a:pathLst>
                <a:path h="560321" w="548664">
                  <a:moveTo>
                    <a:pt x="0" y="0"/>
                  </a:moveTo>
                  <a:lnTo>
                    <a:pt x="548664" y="0"/>
                  </a:lnTo>
                  <a:lnTo>
                    <a:pt x="548664" y="560321"/>
                  </a:lnTo>
                  <a:lnTo>
                    <a:pt x="0" y="560321"/>
                  </a:lnTo>
                  <a:close/>
                </a:path>
              </a:pathLst>
            </a:custGeom>
            <a:blipFill>
              <a:blip r:embed="rId4"/>
              <a:stretch>
                <a:fillRect l="0" t="-287" r="0" b="-46458"/>
              </a:stretch>
            </a:blipFill>
          </p:spPr>
        </p:sp>
      </p:grpSp>
      <p:sp>
        <p:nvSpPr>
          <p:cNvPr name="TextBox 20" id="20"/>
          <p:cNvSpPr txBox="true"/>
          <p:nvPr/>
        </p:nvSpPr>
        <p:spPr>
          <a:xfrm rot="0">
            <a:off x="2376649" y="4632702"/>
            <a:ext cx="5789690" cy="422275"/>
          </a:xfrm>
          <a:prstGeom prst="rect">
            <a:avLst/>
          </a:prstGeom>
        </p:spPr>
        <p:txBody>
          <a:bodyPr anchor="t" rtlCol="false" tIns="0" lIns="0" bIns="0" rIns="0">
            <a:spAutoFit/>
          </a:bodyPr>
          <a:lstStyle/>
          <a:p>
            <a:pPr algn="l">
              <a:lnSpc>
                <a:spcPts val="3499"/>
              </a:lnSpc>
              <a:spcBef>
                <a:spcPct val="0"/>
              </a:spcBef>
            </a:pPr>
            <a:r>
              <a:rPr lang="en-US" sz="2499" b="true">
                <a:solidFill>
                  <a:srgbClr val="FFFFFF"/>
                </a:solidFill>
                <a:latin typeface="Aileron Bold"/>
                <a:ea typeface="Aileron Bold"/>
                <a:cs typeface="Aileron Bold"/>
                <a:sym typeface="Aileron Bold"/>
              </a:rPr>
              <a:t>Personalized Services</a:t>
            </a:r>
          </a:p>
        </p:txBody>
      </p:sp>
      <p:sp>
        <p:nvSpPr>
          <p:cNvPr name="TextBox 21" id="21"/>
          <p:cNvSpPr txBox="true"/>
          <p:nvPr/>
        </p:nvSpPr>
        <p:spPr>
          <a:xfrm rot="0">
            <a:off x="10491949" y="4632702"/>
            <a:ext cx="5789690" cy="422275"/>
          </a:xfrm>
          <a:prstGeom prst="rect">
            <a:avLst/>
          </a:prstGeom>
        </p:spPr>
        <p:txBody>
          <a:bodyPr anchor="t" rtlCol="false" tIns="0" lIns="0" bIns="0" rIns="0">
            <a:spAutoFit/>
          </a:bodyPr>
          <a:lstStyle/>
          <a:p>
            <a:pPr algn="l">
              <a:lnSpc>
                <a:spcPts val="3499"/>
              </a:lnSpc>
              <a:spcBef>
                <a:spcPct val="0"/>
              </a:spcBef>
            </a:pPr>
            <a:r>
              <a:rPr lang="en-US" sz="2499" b="true">
                <a:solidFill>
                  <a:srgbClr val="FFFFFF"/>
                </a:solidFill>
                <a:latin typeface="Aileron Bold"/>
                <a:ea typeface="Aileron Bold"/>
                <a:cs typeface="Aileron Bold"/>
                <a:sym typeface="Aileron Bold"/>
              </a:rPr>
              <a:t>Customer Approach</a:t>
            </a:r>
          </a:p>
        </p:txBody>
      </p:sp>
      <p:sp>
        <p:nvSpPr>
          <p:cNvPr name="TextBox 22" id="22"/>
          <p:cNvSpPr txBox="true"/>
          <p:nvPr/>
        </p:nvSpPr>
        <p:spPr>
          <a:xfrm rot="0">
            <a:off x="2376649" y="6725662"/>
            <a:ext cx="5789690" cy="422275"/>
          </a:xfrm>
          <a:prstGeom prst="rect">
            <a:avLst/>
          </a:prstGeom>
        </p:spPr>
        <p:txBody>
          <a:bodyPr anchor="t" rtlCol="false" tIns="0" lIns="0" bIns="0" rIns="0">
            <a:spAutoFit/>
          </a:bodyPr>
          <a:lstStyle/>
          <a:p>
            <a:pPr algn="l">
              <a:lnSpc>
                <a:spcPts val="3499"/>
              </a:lnSpc>
              <a:spcBef>
                <a:spcPct val="0"/>
              </a:spcBef>
            </a:pPr>
            <a:r>
              <a:rPr lang="en-US" sz="2499" b="true">
                <a:solidFill>
                  <a:srgbClr val="FFFFFF"/>
                </a:solidFill>
                <a:latin typeface="Aileron Bold"/>
                <a:ea typeface="Aileron Bold"/>
                <a:cs typeface="Aileron Bold"/>
                <a:sym typeface="Aileron Bold"/>
              </a:rPr>
              <a:t>Technology Integration</a:t>
            </a:r>
          </a:p>
        </p:txBody>
      </p:sp>
      <p:sp>
        <p:nvSpPr>
          <p:cNvPr name="TextBox 23" id="23"/>
          <p:cNvSpPr txBox="true"/>
          <p:nvPr/>
        </p:nvSpPr>
        <p:spPr>
          <a:xfrm rot="0">
            <a:off x="10491949" y="6725662"/>
            <a:ext cx="5789690" cy="422275"/>
          </a:xfrm>
          <a:prstGeom prst="rect">
            <a:avLst/>
          </a:prstGeom>
        </p:spPr>
        <p:txBody>
          <a:bodyPr anchor="t" rtlCol="false" tIns="0" lIns="0" bIns="0" rIns="0">
            <a:spAutoFit/>
          </a:bodyPr>
          <a:lstStyle/>
          <a:p>
            <a:pPr algn="l">
              <a:lnSpc>
                <a:spcPts val="3499"/>
              </a:lnSpc>
              <a:spcBef>
                <a:spcPct val="0"/>
              </a:spcBef>
            </a:pPr>
            <a:r>
              <a:rPr lang="en-US" sz="2499" b="true">
                <a:solidFill>
                  <a:srgbClr val="FFFFFF"/>
                </a:solidFill>
                <a:latin typeface="Aileron Bold"/>
                <a:ea typeface="Aileron Bold"/>
                <a:cs typeface="Aileron Bold"/>
                <a:sym typeface="Aileron Bold"/>
              </a:rPr>
              <a:t>Unique Selling</a:t>
            </a:r>
          </a:p>
        </p:txBody>
      </p:sp>
      <p:sp>
        <p:nvSpPr>
          <p:cNvPr name="TextBox 24" id="24"/>
          <p:cNvSpPr txBox="true"/>
          <p:nvPr/>
        </p:nvSpPr>
        <p:spPr>
          <a:xfrm rot="0">
            <a:off x="2376649" y="5214362"/>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25" id="25"/>
          <p:cNvSpPr txBox="true"/>
          <p:nvPr/>
        </p:nvSpPr>
        <p:spPr>
          <a:xfrm rot="0">
            <a:off x="10491949" y="5214362"/>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26" id="26"/>
          <p:cNvSpPr txBox="true"/>
          <p:nvPr/>
        </p:nvSpPr>
        <p:spPr>
          <a:xfrm rot="0">
            <a:off x="2376649" y="7307322"/>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27" id="27"/>
          <p:cNvSpPr txBox="true"/>
          <p:nvPr/>
        </p:nvSpPr>
        <p:spPr>
          <a:xfrm rot="0">
            <a:off x="10491949" y="7307322"/>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nunc.</a:t>
            </a:r>
          </a:p>
        </p:txBody>
      </p:sp>
      <p:grpSp>
        <p:nvGrpSpPr>
          <p:cNvPr name="Group 28" id="28"/>
          <p:cNvGrpSpPr/>
          <p:nvPr/>
        </p:nvGrpSpPr>
        <p:grpSpPr>
          <a:xfrm rot="0">
            <a:off x="0" y="-19401"/>
            <a:ext cx="18288000" cy="1547402"/>
            <a:chOff x="0" y="0"/>
            <a:chExt cx="24384000" cy="2063203"/>
          </a:xfrm>
        </p:grpSpPr>
        <p:sp>
          <p:nvSpPr>
            <p:cNvPr name="Freeform 29" id="29"/>
            <p:cNvSpPr/>
            <p:nvPr/>
          </p:nvSpPr>
          <p:spPr>
            <a:xfrm flipH="false" flipV="false" rot="0">
              <a:off x="0" y="0"/>
              <a:ext cx="24384000" cy="2063203"/>
            </a:xfrm>
            <a:custGeom>
              <a:avLst/>
              <a:gdLst/>
              <a:ahLst/>
              <a:cxnLst/>
              <a:rect r="r" b="b" t="t" l="l"/>
              <a:pathLst>
                <a:path h="2063203" w="24384000">
                  <a:moveTo>
                    <a:pt x="0" y="0"/>
                  </a:moveTo>
                  <a:lnTo>
                    <a:pt x="24384000" y="0"/>
                  </a:lnTo>
                  <a:lnTo>
                    <a:pt x="24384000" y="2063203"/>
                  </a:lnTo>
                  <a:lnTo>
                    <a:pt x="0" y="2063203"/>
                  </a:lnTo>
                  <a:lnTo>
                    <a:pt x="0" y="0"/>
                  </a:lnTo>
                  <a:close/>
                </a:path>
              </a:pathLst>
            </a:custGeom>
            <a:blipFill>
              <a:blip r:embed="rId5">
                <a:alphaModFix amt="80000"/>
              </a:blip>
              <a:stretch>
                <a:fillRect l="0" t="-106569" r="-35666" b="-146173"/>
              </a:stretch>
            </a:blipFill>
          </p:spPr>
        </p:sp>
        <p:sp>
          <p:nvSpPr>
            <p:cNvPr name="TextBox 30" id="30"/>
            <p:cNvSpPr txBox="true"/>
            <p:nvPr/>
          </p:nvSpPr>
          <p:spPr>
            <a:xfrm rot="0">
              <a:off x="5272795" y="1082158"/>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00E5FF"/>
                  </a:solidFill>
                  <a:latin typeface="Now Bold"/>
                  <a:ea typeface="Now Bold"/>
                  <a:cs typeface="Now Bold"/>
                  <a:sym typeface="Now Bold"/>
                </a:rPr>
                <a:t>2026</a:t>
              </a:r>
            </a:p>
          </p:txBody>
        </p:sp>
        <p:sp>
          <p:nvSpPr>
            <p:cNvPr name="Freeform 31" id="31"/>
            <p:cNvSpPr/>
            <p:nvPr/>
          </p:nvSpPr>
          <p:spPr>
            <a:xfrm flipH="false" flipV="false" rot="0">
              <a:off x="3313061" y="1036278"/>
              <a:ext cx="1786928" cy="399107"/>
            </a:xfrm>
            <a:custGeom>
              <a:avLst/>
              <a:gdLst/>
              <a:ahLst/>
              <a:cxnLst/>
              <a:rect r="r" b="b" t="t" l="l"/>
              <a:pathLst>
                <a:path h="399107" w="1786928">
                  <a:moveTo>
                    <a:pt x="0" y="0"/>
                  </a:moveTo>
                  <a:lnTo>
                    <a:pt x="1786928" y="0"/>
                  </a:lnTo>
                  <a:lnTo>
                    <a:pt x="1786928" y="399107"/>
                  </a:lnTo>
                  <a:lnTo>
                    <a:pt x="0" y="399107"/>
                  </a:lnTo>
                  <a:lnTo>
                    <a:pt x="0" y="0"/>
                  </a:lnTo>
                  <a:close/>
                </a:path>
              </a:pathLst>
            </a:custGeom>
            <a:blipFill>
              <a:blip r:embed="rId6">
                <a:extLst>
                  <a:ext uri="{96DAC541-7B7A-43D3-8B79-37D633B846F1}">
                    <asvg:svgBlip xmlns:asvg="http://schemas.microsoft.com/office/drawing/2016/SVG/main" r:embed="rId7"/>
                  </a:ext>
                </a:extLst>
              </a:blip>
              <a:stretch>
                <a:fillRect l="0" t="-137" r="0" b="-137"/>
              </a:stretch>
            </a:blipFill>
          </p:spPr>
        </p:sp>
        <p:sp>
          <p:nvSpPr>
            <p:cNvPr name="TextBox 32" id="32"/>
            <p:cNvSpPr txBox="true"/>
            <p:nvPr/>
          </p:nvSpPr>
          <p:spPr>
            <a:xfrm rot="0">
              <a:off x="3346998" y="1088162"/>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Freeform 33" id="33"/>
            <p:cNvSpPr/>
            <p:nvPr/>
          </p:nvSpPr>
          <p:spPr>
            <a:xfrm flipH="false" flipV="false" rot="0">
              <a:off x="18779165" y="742243"/>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8"/>
              <a:stretch>
                <a:fillRect l="0" t="0" r="0" b="0"/>
              </a:stretch>
            </a:blipFill>
          </p:spPr>
        </p:sp>
        <p:sp>
          <p:nvSpPr>
            <p:cNvPr name="TextBox 34" id="34"/>
            <p:cNvSpPr txBox="true"/>
            <p:nvPr/>
          </p:nvSpPr>
          <p:spPr>
            <a:xfrm rot="0">
              <a:off x="2014797" y="525104"/>
              <a:ext cx="11803038" cy="443803"/>
            </a:xfrm>
            <a:prstGeom prst="rect">
              <a:avLst/>
            </a:prstGeom>
          </p:spPr>
          <p:txBody>
            <a:bodyPr anchor="t" rtlCol="false" tIns="0" lIns="0" bIns="0" rIns="0">
              <a:spAutoFit/>
            </a:bodyPr>
            <a:lstStyle/>
            <a:p>
              <a:pPr algn="just">
                <a:lnSpc>
                  <a:spcPts val="2634"/>
                </a:lnSpc>
              </a:pPr>
              <a:r>
                <a:rPr lang="en-US" sz="2290" spc="-96">
                  <a:solidFill>
                    <a:srgbClr val="FFFFFF"/>
                  </a:solidFill>
                  <a:latin typeface="Sunborn"/>
                  <a:ea typeface="Sunborn"/>
                  <a:cs typeface="Sunborn"/>
                  <a:sym typeface="Sunborn"/>
                </a:rPr>
                <a:t>2026 </a:t>
              </a:r>
              <a:r>
                <a:rPr lang="en-US" sz="2290" spc="-96">
                  <a:solidFill>
                    <a:srgbClr val="FFFFFF"/>
                  </a:solidFill>
                  <a:latin typeface="Sunborn"/>
                  <a:ea typeface="Sunborn"/>
                  <a:cs typeface="Sunborn"/>
                  <a:sym typeface="Sunborn"/>
                </a:rPr>
                <a:t>AsiaN Pacific Plastic surgery &amp; Craniofacial Congress</a:t>
              </a:r>
            </a:p>
          </p:txBody>
        </p:sp>
        <p:sp>
          <p:nvSpPr>
            <p:cNvPr name="TextBox 35" id="35"/>
            <p:cNvSpPr txBox="true"/>
            <p:nvPr/>
          </p:nvSpPr>
          <p:spPr>
            <a:xfrm rot="0">
              <a:off x="20247238" y="620354"/>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FFFFFF"/>
                  </a:solidFill>
                  <a:latin typeface="Handy Casual"/>
                  <a:ea typeface="Handy Casual"/>
                  <a:cs typeface="Handy Casual"/>
                  <a:sym typeface="Handy Casual"/>
                </a:rPr>
                <a:t>APCLPC</a:t>
              </a:r>
            </a:p>
          </p:txBody>
        </p:sp>
        <p:sp>
          <p:nvSpPr>
            <p:cNvPr name="Freeform 36" id="36"/>
            <p:cNvSpPr/>
            <p:nvPr/>
          </p:nvSpPr>
          <p:spPr>
            <a:xfrm flipH="false" flipV="false" rot="0">
              <a:off x="0" y="312123"/>
              <a:ext cx="2014797" cy="1236759"/>
            </a:xfrm>
            <a:custGeom>
              <a:avLst/>
              <a:gdLst/>
              <a:ahLst/>
              <a:cxnLst/>
              <a:rect r="r" b="b" t="t" l="l"/>
              <a:pathLst>
                <a:path h="1236759" w="2014797">
                  <a:moveTo>
                    <a:pt x="0" y="0"/>
                  </a:moveTo>
                  <a:lnTo>
                    <a:pt x="2014797" y="0"/>
                  </a:lnTo>
                  <a:lnTo>
                    <a:pt x="2014797" y="1236758"/>
                  </a:lnTo>
                  <a:lnTo>
                    <a:pt x="0" y="1236758"/>
                  </a:lnTo>
                  <a:lnTo>
                    <a:pt x="0" y="0"/>
                  </a:lnTo>
                  <a:close/>
                </a:path>
              </a:pathLst>
            </a:custGeom>
            <a:blipFill>
              <a:blip r:embed="rId9"/>
              <a:stretch>
                <a:fillRect l="0" t="-31586" r="0" b="-31323"/>
              </a:stretch>
            </a:blipFill>
          </p:spPr>
        </p:sp>
        <p:sp>
          <p:nvSpPr>
            <p:cNvPr name="TextBox 37" id="37"/>
            <p:cNvSpPr txBox="true"/>
            <p:nvPr/>
          </p:nvSpPr>
          <p:spPr>
            <a:xfrm rot="0">
              <a:off x="1205726" y="1099492"/>
              <a:ext cx="546709" cy="155736"/>
            </a:xfrm>
            <a:prstGeom prst="rect">
              <a:avLst/>
            </a:prstGeom>
          </p:spPr>
          <p:txBody>
            <a:bodyPr anchor="t" rtlCol="false" tIns="0" lIns="0" bIns="0" rIns="0">
              <a:spAutoFit/>
            </a:bodyPr>
            <a:lstStyle/>
            <a:p>
              <a:pPr algn="ctr">
                <a:lnSpc>
                  <a:spcPts val="575"/>
                </a:lnSpc>
              </a:pPr>
              <a:r>
                <a:rPr lang="en-US" b="true" sz="1150" spc="71">
                  <a:solidFill>
                    <a:srgbClr val="0ABBCF"/>
                  </a:solidFill>
                  <a:latin typeface="Binate Bold"/>
                  <a:ea typeface="Binate Bold"/>
                  <a:cs typeface="Binate Bold"/>
                  <a:sym typeface="Binate Bold"/>
                </a:rPr>
                <a:t>APC</a:t>
              </a:r>
            </a:p>
          </p:txBody>
        </p:sp>
        <p:sp>
          <p:nvSpPr>
            <p:cNvPr name="TextBox 38" id="38"/>
            <p:cNvSpPr txBox="true"/>
            <p:nvPr/>
          </p:nvSpPr>
          <p:spPr>
            <a:xfrm rot="0">
              <a:off x="1160286" y="1254389"/>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39" id="39"/>
            <p:cNvSpPr txBox="true"/>
            <p:nvPr/>
          </p:nvSpPr>
          <p:spPr>
            <a:xfrm rot="0">
              <a:off x="2014797" y="1120846"/>
              <a:ext cx="1299213" cy="364639"/>
            </a:xfrm>
            <a:prstGeom prst="rect">
              <a:avLst/>
            </a:prstGeom>
          </p:spPr>
          <p:txBody>
            <a:bodyPr anchor="t" rtlCol="false" tIns="0" lIns="0" bIns="0" rIns="0">
              <a:spAutoFit/>
            </a:bodyPr>
            <a:lstStyle/>
            <a:p>
              <a:pPr algn="just" marL="0" indent="0" lvl="1">
                <a:lnSpc>
                  <a:spcPts val="1939"/>
                </a:lnSpc>
              </a:pPr>
              <a:r>
                <a:rPr lang="en-US" b="true" sz="2131" spc="61">
                  <a:solidFill>
                    <a:srgbClr val="FFBD59"/>
                  </a:solidFill>
                  <a:latin typeface="Now Bold"/>
                  <a:ea typeface="Now Bold"/>
                  <a:cs typeface="Now Bold"/>
                  <a:sym typeface="Now Bold"/>
                </a:rPr>
                <a:t>28-30</a:t>
              </a:r>
            </a:p>
          </p:txBody>
        </p:sp>
        <p:sp>
          <p:nvSpPr>
            <p:cNvPr name="Freeform 40" id="40"/>
            <p:cNvSpPr/>
            <p:nvPr/>
          </p:nvSpPr>
          <p:spPr>
            <a:xfrm flipH="false" flipV="false" rot="0">
              <a:off x="6495307" y="1025008"/>
              <a:ext cx="245250" cy="398780"/>
            </a:xfrm>
            <a:custGeom>
              <a:avLst/>
              <a:gdLst/>
              <a:ahLst/>
              <a:cxnLst/>
              <a:rect r="r" b="b" t="t" l="l"/>
              <a:pathLst>
                <a:path h="398780" w="245250">
                  <a:moveTo>
                    <a:pt x="0" y="0"/>
                  </a:moveTo>
                  <a:lnTo>
                    <a:pt x="245250" y="0"/>
                  </a:lnTo>
                  <a:lnTo>
                    <a:pt x="245250" y="398780"/>
                  </a:lnTo>
                  <a:lnTo>
                    <a:pt x="0" y="398780"/>
                  </a:lnTo>
                  <a:lnTo>
                    <a:pt x="0" y="0"/>
                  </a:lnTo>
                  <a:close/>
                </a:path>
              </a:pathLst>
            </a:custGeom>
            <a:blipFill>
              <a:blip r:embed="rId10"/>
              <a:stretch>
                <a:fillRect l="0" t="0" r="0" b="0"/>
              </a:stretch>
            </a:blipFill>
          </p:spPr>
        </p:sp>
        <p:sp>
          <p:nvSpPr>
            <p:cNvPr name="TextBox 41" id="41"/>
            <p:cNvSpPr txBox="true"/>
            <p:nvPr/>
          </p:nvSpPr>
          <p:spPr>
            <a:xfrm rot="0">
              <a:off x="6816736" y="1168366"/>
              <a:ext cx="5514170" cy="253155"/>
            </a:xfrm>
            <a:prstGeom prst="rect">
              <a:avLst/>
            </a:prstGeom>
          </p:spPr>
          <p:txBody>
            <a:bodyPr anchor="t" rtlCol="false" tIns="0" lIns="0" bIns="0" rIns="0">
              <a:spAutoFit/>
            </a:bodyPr>
            <a:lstStyle/>
            <a:p>
              <a:pPr algn="l">
                <a:lnSpc>
                  <a:spcPts val="1464"/>
                </a:lnSpc>
              </a:pP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Freeform 42" id="42"/>
            <p:cNvSpPr/>
            <p:nvPr/>
          </p:nvSpPr>
          <p:spPr>
            <a:xfrm flipH="false" flipV="false" rot="0">
              <a:off x="22128273" y="586414"/>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1"/>
              <a:stretch>
                <a:fillRect l="0" t="0" r="-225098" b="0"/>
              </a:stretch>
            </a:blipFill>
          </p:spPr>
        </p:sp>
        <p:sp>
          <p:nvSpPr>
            <p:cNvPr name="TextBox 43" id="43"/>
            <p:cNvSpPr txBox="true"/>
            <p:nvPr/>
          </p:nvSpPr>
          <p:spPr>
            <a:xfrm rot="0">
              <a:off x="22923178" y="643522"/>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FFFFFF"/>
                  </a:solidFill>
                  <a:latin typeface="Open Sauce Bold"/>
                  <a:ea typeface="Open Sauce Bold"/>
                  <a:cs typeface="Open Sauce Bold"/>
                  <a:sym typeface="Open Sauce Bold"/>
                </a:rPr>
                <a:t>TCCA</a:t>
              </a:r>
            </a:p>
          </p:txBody>
        </p:sp>
        <p:sp>
          <p:nvSpPr>
            <p:cNvPr name="Freeform 44" id="44"/>
            <p:cNvSpPr/>
            <p:nvPr/>
          </p:nvSpPr>
          <p:spPr>
            <a:xfrm flipH="false" flipV="false" rot="0">
              <a:off x="16102452" y="586414"/>
              <a:ext cx="2676712" cy="799617"/>
            </a:xfrm>
            <a:custGeom>
              <a:avLst/>
              <a:gdLst/>
              <a:ahLst/>
              <a:cxnLst/>
              <a:rect r="r" b="b" t="t" l="l"/>
              <a:pathLst>
                <a:path h="799617" w="2676712">
                  <a:moveTo>
                    <a:pt x="0" y="0"/>
                  </a:moveTo>
                  <a:lnTo>
                    <a:pt x="2676713" y="0"/>
                  </a:lnTo>
                  <a:lnTo>
                    <a:pt x="2676713" y="799617"/>
                  </a:lnTo>
                  <a:lnTo>
                    <a:pt x="0" y="799617"/>
                  </a:lnTo>
                  <a:lnTo>
                    <a:pt x="0" y="0"/>
                  </a:lnTo>
                  <a:close/>
                </a:path>
              </a:pathLst>
            </a:custGeom>
            <a:blipFill>
              <a:blip r:embed="rId12"/>
              <a:stretch>
                <a:fillRect l="0" t="-115860" r="0" b="-118888"/>
              </a:stretch>
            </a:blipFill>
          </p:spPr>
        </p:sp>
        <p:sp>
          <p:nvSpPr>
            <p:cNvPr name="Freeform 45" id="45"/>
            <p:cNvSpPr/>
            <p:nvPr/>
          </p:nvSpPr>
          <p:spPr>
            <a:xfrm flipH="false" flipV="false" rot="0">
              <a:off x="13906735" y="624171"/>
              <a:ext cx="2317711" cy="712638"/>
            </a:xfrm>
            <a:custGeom>
              <a:avLst/>
              <a:gdLst/>
              <a:ahLst/>
              <a:cxnLst/>
              <a:rect r="r" b="b" t="t" l="l"/>
              <a:pathLst>
                <a:path h="712638" w="2317711">
                  <a:moveTo>
                    <a:pt x="0" y="0"/>
                  </a:moveTo>
                  <a:lnTo>
                    <a:pt x="2317712" y="0"/>
                  </a:lnTo>
                  <a:lnTo>
                    <a:pt x="2317712" y="712638"/>
                  </a:lnTo>
                  <a:lnTo>
                    <a:pt x="0" y="712638"/>
                  </a:lnTo>
                  <a:lnTo>
                    <a:pt x="0" y="0"/>
                  </a:lnTo>
                  <a:close/>
                </a:path>
              </a:pathLst>
            </a:custGeom>
            <a:blipFill>
              <a:blip r:embed="rId13"/>
              <a:stretch>
                <a:fillRect l="0" t="-108252" r="0" b="-116977"/>
              </a:stretch>
            </a:blipFill>
            <a:ln cap="sq">
              <a:noFill/>
              <a:prstDash val="solid"/>
              <a:miter/>
            </a:ln>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A1D1C"/>
        </a:solidFill>
      </p:bgPr>
    </p:bg>
    <p:spTree>
      <p:nvGrpSpPr>
        <p:cNvPr id="1" name=""/>
        <p:cNvGrpSpPr/>
        <p:nvPr/>
      </p:nvGrpSpPr>
      <p:grpSpPr>
        <a:xfrm>
          <a:off x="0" y="0"/>
          <a:ext cx="0" cy="0"/>
          <a:chOff x="0" y="0"/>
          <a:chExt cx="0" cy="0"/>
        </a:xfrm>
      </p:grpSpPr>
      <p:grpSp>
        <p:nvGrpSpPr>
          <p:cNvPr name="Group 2" id="2"/>
          <p:cNvGrpSpPr/>
          <p:nvPr/>
        </p:nvGrpSpPr>
        <p:grpSpPr>
          <a:xfrm rot="0">
            <a:off x="8712578" y="1913982"/>
            <a:ext cx="7914622" cy="3384572"/>
            <a:chOff x="0" y="0"/>
            <a:chExt cx="1701366" cy="727564"/>
          </a:xfrm>
        </p:grpSpPr>
        <p:sp>
          <p:nvSpPr>
            <p:cNvPr name="Freeform 3" id="3"/>
            <p:cNvSpPr/>
            <p:nvPr/>
          </p:nvSpPr>
          <p:spPr>
            <a:xfrm flipH="false" flipV="false" rot="0">
              <a:off x="0" y="0"/>
              <a:ext cx="1701366" cy="727564"/>
            </a:xfrm>
            <a:custGeom>
              <a:avLst/>
              <a:gdLst/>
              <a:ahLst/>
              <a:cxnLst/>
              <a:rect r="r" b="b" t="t" l="l"/>
              <a:pathLst>
                <a:path h="727564" w="1701366">
                  <a:moveTo>
                    <a:pt x="0" y="0"/>
                  </a:moveTo>
                  <a:lnTo>
                    <a:pt x="1701366" y="0"/>
                  </a:lnTo>
                  <a:lnTo>
                    <a:pt x="1701366" y="727564"/>
                  </a:lnTo>
                  <a:lnTo>
                    <a:pt x="0" y="727564"/>
                  </a:lnTo>
                  <a:close/>
                </a:path>
              </a:pathLst>
            </a:custGeom>
            <a:blipFill>
              <a:blip r:embed="rId2"/>
              <a:stretch>
                <a:fillRect l="0" t="-27948" r="0" b="-27948"/>
              </a:stretch>
            </a:blipFill>
          </p:spPr>
        </p:sp>
      </p:grpSp>
      <p:grpSp>
        <p:nvGrpSpPr>
          <p:cNvPr name="Group 4" id="4"/>
          <p:cNvGrpSpPr/>
          <p:nvPr/>
        </p:nvGrpSpPr>
        <p:grpSpPr>
          <a:xfrm rot="0">
            <a:off x="8712578" y="5621118"/>
            <a:ext cx="1061403" cy="106140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6" id="6"/>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FFFFFF"/>
                  </a:solidFill>
                  <a:latin typeface="Aileron"/>
                  <a:ea typeface="Aileron"/>
                  <a:cs typeface="Aileron"/>
                  <a:sym typeface="Aileron"/>
                </a:rPr>
                <a:t>01</a:t>
              </a:r>
            </a:p>
          </p:txBody>
        </p:sp>
      </p:grpSp>
      <p:grpSp>
        <p:nvGrpSpPr>
          <p:cNvPr name="Group 7" id="7"/>
          <p:cNvGrpSpPr/>
          <p:nvPr/>
        </p:nvGrpSpPr>
        <p:grpSpPr>
          <a:xfrm rot="0">
            <a:off x="8712578" y="7826156"/>
            <a:ext cx="1061403" cy="1061403"/>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9" id="9"/>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FFFFFF"/>
                  </a:solidFill>
                  <a:latin typeface="Aileron"/>
                  <a:ea typeface="Aileron"/>
                  <a:cs typeface="Aileron"/>
                  <a:sym typeface="Aileron"/>
                </a:rPr>
                <a:t>02</a:t>
              </a:r>
            </a:p>
          </p:txBody>
        </p:sp>
      </p:grpSp>
      <p:sp>
        <p:nvSpPr>
          <p:cNvPr name="TextBox 10" id="10"/>
          <p:cNvSpPr txBox="true"/>
          <p:nvPr/>
        </p:nvSpPr>
        <p:spPr>
          <a:xfrm rot="0">
            <a:off x="1028700" y="3048521"/>
            <a:ext cx="6056426" cy="1887855"/>
          </a:xfrm>
          <a:prstGeom prst="rect">
            <a:avLst/>
          </a:prstGeom>
        </p:spPr>
        <p:txBody>
          <a:bodyPr anchor="t" rtlCol="false" tIns="0" lIns="0" bIns="0" rIns="0">
            <a:spAutoFit/>
          </a:bodyPr>
          <a:lstStyle/>
          <a:p>
            <a:pPr algn="l">
              <a:lnSpc>
                <a:spcPts val="7200"/>
              </a:lnSpc>
            </a:pPr>
            <a:r>
              <a:rPr lang="en-US" sz="7200" spc="-266" b="true">
                <a:solidFill>
                  <a:srgbClr val="FFFFFF"/>
                </a:solidFill>
                <a:latin typeface="Aileron Bold"/>
                <a:ea typeface="Aileron Bold"/>
                <a:cs typeface="Aileron Bold"/>
                <a:sym typeface="Aileron Bold"/>
              </a:rPr>
              <a:t>Clinical Applications</a:t>
            </a:r>
          </a:p>
        </p:txBody>
      </p:sp>
      <p:sp>
        <p:nvSpPr>
          <p:cNvPr name="TextBox 11" id="11"/>
          <p:cNvSpPr txBox="true"/>
          <p:nvPr/>
        </p:nvSpPr>
        <p:spPr>
          <a:xfrm rot="0">
            <a:off x="1028700" y="5250930"/>
            <a:ext cx="6056426" cy="2111375"/>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Maecenas varius lectus hendrerit augue blandit, ut posuere erat aliquam. Praesent auctor tellus eget nisl blandit, at varius purus elementum.</a:t>
            </a:r>
          </a:p>
        </p:txBody>
      </p:sp>
      <p:sp>
        <p:nvSpPr>
          <p:cNvPr name="TextBox 12" id="12"/>
          <p:cNvSpPr txBox="true"/>
          <p:nvPr/>
        </p:nvSpPr>
        <p:spPr>
          <a:xfrm rot="0">
            <a:off x="10060526" y="5573493"/>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13" id="13"/>
          <p:cNvSpPr txBox="true"/>
          <p:nvPr/>
        </p:nvSpPr>
        <p:spPr>
          <a:xfrm rot="0">
            <a:off x="10060526" y="7778531"/>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FFFFFF"/>
                </a:solidFill>
                <a:latin typeface="Aileron"/>
                <a:ea typeface="Aileron"/>
                <a:cs typeface="Aileron"/>
                <a:sym typeface="Aileron"/>
              </a:rPr>
              <a:t>Lorem ipsum dolor sit amet, consectetur adipiscing elit. Quisque molestie nisl eu sem tristique, sit amet convallis ex aliquam nunc.</a:t>
            </a:r>
          </a:p>
        </p:txBody>
      </p:sp>
      <p:grpSp>
        <p:nvGrpSpPr>
          <p:cNvPr name="Group 14" id="14"/>
          <p:cNvGrpSpPr/>
          <p:nvPr/>
        </p:nvGrpSpPr>
        <p:grpSpPr>
          <a:xfrm rot="0">
            <a:off x="0" y="-19401"/>
            <a:ext cx="18288000" cy="1547402"/>
            <a:chOff x="0" y="0"/>
            <a:chExt cx="24384000" cy="2063203"/>
          </a:xfrm>
        </p:grpSpPr>
        <p:sp>
          <p:nvSpPr>
            <p:cNvPr name="Freeform 15" id="15"/>
            <p:cNvSpPr/>
            <p:nvPr/>
          </p:nvSpPr>
          <p:spPr>
            <a:xfrm flipH="false" flipV="false" rot="0">
              <a:off x="0" y="0"/>
              <a:ext cx="24384000" cy="2063203"/>
            </a:xfrm>
            <a:custGeom>
              <a:avLst/>
              <a:gdLst/>
              <a:ahLst/>
              <a:cxnLst/>
              <a:rect r="r" b="b" t="t" l="l"/>
              <a:pathLst>
                <a:path h="2063203" w="24384000">
                  <a:moveTo>
                    <a:pt x="0" y="0"/>
                  </a:moveTo>
                  <a:lnTo>
                    <a:pt x="24384000" y="0"/>
                  </a:lnTo>
                  <a:lnTo>
                    <a:pt x="24384000" y="2063203"/>
                  </a:lnTo>
                  <a:lnTo>
                    <a:pt x="0" y="2063203"/>
                  </a:lnTo>
                  <a:lnTo>
                    <a:pt x="0" y="0"/>
                  </a:lnTo>
                  <a:close/>
                </a:path>
              </a:pathLst>
            </a:custGeom>
            <a:blipFill>
              <a:blip r:embed="rId3">
                <a:alphaModFix amt="80000"/>
              </a:blip>
              <a:stretch>
                <a:fillRect l="0" t="-106569" r="-35666" b="-146173"/>
              </a:stretch>
            </a:blipFill>
          </p:spPr>
        </p:sp>
        <p:sp>
          <p:nvSpPr>
            <p:cNvPr name="TextBox 16" id="16"/>
            <p:cNvSpPr txBox="true"/>
            <p:nvPr/>
          </p:nvSpPr>
          <p:spPr>
            <a:xfrm rot="0">
              <a:off x="5272795" y="1082158"/>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00E5FF"/>
                  </a:solidFill>
                  <a:latin typeface="Now Bold"/>
                  <a:ea typeface="Now Bold"/>
                  <a:cs typeface="Now Bold"/>
                  <a:sym typeface="Now Bold"/>
                </a:rPr>
                <a:t>2026</a:t>
              </a:r>
            </a:p>
          </p:txBody>
        </p:sp>
        <p:sp>
          <p:nvSpPr>
            <p:cNvPr name="Freeform 17" id="17"/>
            <p:cNvSpPr/>
            <p:nvPr/>
          </p:nvSpPr>
          <p:spPr>
            <a:xfrm flipH="false" flipV="false" rot="0">
              <a:off x="3313061" y="1036278"/>
              <a:ext cx="1786928" cy="399107"/>
            </a:xfrm>
            <a:custGeom>
              <a:avLst/>
              <a:gdLst/>
              <a:ahLst/>
              <a:cxnLst/>
              <a:rect r="r" b="b" t="t" l="l"/>
              <a:pathLst>
                <a:path h="399107" w="1786928">
                  <a:moveTo>
                    <a:pt x="0" y="0"/>
                  </a:moveTo>
                  <a:lnTo>
                    <a:pt x="1786928" y="0"/>
                  </a:lnTo>
                  <a:lnTo>
                    <a:pt x="1786928" y="399107"/>
                  </a:lnTo>
                  <a:lnTo>
                    <a:pt x="0" y="399107"/>
                  </a:lnTo>
                  <a:lnTo>
                    <a:pt x="0" y="0"/>
                  </a:lnTo>
                  <a:close/>
                </a:path>
              </a:pathLst>
            </a:custGeom>
            <a:blipFill>
              <a:blip r:embed="rId4">
                <a:extLst>
                  <a:ext uri="{96DAC541-7B7A-43D3-8B79-37D633B846F1}">
                    <asvg:svgBlip xmlns:asvg="http://schemas.microsoft.com/office/drawing/2016/SVG/main" r:embed="rId5"/>
                  </a:ext>
                </a:extLst>
              </a:blip>
              <a:stretch>
                <a:fillRect l="0" t="-137" r="0" b="-137"/>
              </a:stretch>
            </a:blipFill>
          </p:spPr>
        </p:sp>
        <p:sp>
          <p:nvSpPr>
            <p:cNvPr name="TextBox 18" id="18"/>
            <p:cNvSpPr txBox="true"/>
            <p:nvPr/>
          </p:nvSpPr>
          <p:spPr>
            <a:xfrm rot="0">
              <a:off x="3346998" y="1088162"/>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Freeform 19" id="19"/>
            <p:cNvSpPr/>
            <p:nvPr/>
          </p:nvSpPr>
          <p:spPr>
            <a:xfrm flipH="false" flipV="false" rot="0">
              <a:off x="18779165" y="742243"/>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6"/>
              <a:stretch>
                <a:fillRect l="0" t="0" r="0" b="0"/>
              </a:stretch>
            </a:blipFill>
          </p:spPr>
        </p:sp>
        <p:sp>
          <p:nvSpPr>
            <p:cNvPr name="TextBox 20" id="20"/>
            <p:cNvSpPr txBox="true"/>
            <p:nvPr/>
          </p:nvSpPr>
          <p:spPr>
            <a:xfrm rot="0">
              <a:off x="2014797" y="525104"/>
              <a:ext cx="11803038" cy="443803"/>
            </a:xfrm>
            <a:prstGeom prst="rect">
              <a:avLst/>
            </a:prstGeom>
          </p:spPr>
          <p:txBody>
            <a:bodyPr anchor="t" rtlCol="false" tIns="0" lIns="0" bIns="0" rIns="0">
              <a:spAutoFit/>
            </a:bodyPr>
            <a:lstStyle/>
            <a:p>
              <a:pPr algn="just">
                <a:lnSpc>
                  <a:spcPts val="2634"/>
                </a:lnSpc>
              </a:pPr>
              <a:r>
                <a:rPr lang="en-US" sz="2290" spc="-96">
                  <a:solidFill>
                    <a:srgbClr val="FFFFFF"/>
                  </a:solidFill>
                  <a:latin typeface="Sunborn"/>
                  <a:ea typeface="Sunborn"/>
                  <a:cs typeface="Sunborn"/>
                  <a:sym typeface="Sunborn"/>
                </a:rPr>
                <a:t>2026 </a:t>
              </a:r>
              <a:r>
                <a:rPr lang="en-US" sz="2290" spc="-96">
                  <a:solidFill>
                    <a:srgbClr val="FFFFFF"/>
                  </a:solidFill>
                  <a:latin typeface="Sunborn"/>
                  <a:ea typeface="Sunborn"/>
                  <a:cs typeface="Sunborn"/>
                  <a:sym typeface="Sunborn"/>
                </a:rPr>
                <a:t>AsiaN Pacific Plastic surgery &amp; Craniofacial Congress</a:t>
              </a:r>
            </a:p>
          </p:txBody>
        </p:sp>
        <p:sp>
          <p:nvSpPr>
            <p:cNvPr name="TextBox 21" id="21"/>
            <p:cNvSpPr txBox="true"/>
            <p:nvPr/>
          </p:nvSpPr>
          <p:spPr>
            <a:xfrm rot="0">
              <a:off x="20247238" y="620354"/>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FFFFFF"/>
                  </a:solidFill>
                  <a:latin typeface="Handy Casual"/>
                  <a:ea typeface="Handy Casual"/>
                  <a:cs typeface="Handy Casual"/>
                  <a:sym typeface="Handy Casual"/>
                </a:rPr>
                <a:t>APCLPC</a:t>
              </a:r>
            </a:p>
          </p:txBody>
        </p:sp>
        <p:sp>
          <p:nvSpPr>
            <p:cNvPr name="Freeform 22" id="22"/>
            <p:cNvSpPr/>
            <p:nvPr/>
          </p:nvSpPr>
          <p:spPr>
            <a:xfrm flipH="false" flipV="false" rot="0">
              <a:off x="0" y="312123"/>
              <a:ext cx="2014797" cy="1236759"/>
            </a:xfrm>
            <a:custGeom>
              <a:avLst/>
              <a:gdLst/>
              <a:ahLst/>
              <a:cxnLst/>
              <a:rect r="r" b="b" t="t" l="l"/>
              <a:pathLst>
                <a:path h="1236759" w="2014797">
                  <a:moveTo>
                    <a:pt x="0" y="0"/>
                  </a:moveTo>
                  <a:lnTo>
                    <a:pt x="2014797" y="0"/>
                  </a:lnTo>
                  <a:lnTo>
                    <a:pt x="2014797" y="1236758"/>
                  </a:lnTo>
                  <a:lnTo>
                    <a:pt x="0" y="1236758"/>
                  </a:lnTo>
                  <a:lnTo>
                    <a:pt x="0" y="0"/>
                  </a:lnTo>
                  <a:close/>
                </a:path>
              </a:pathLst>
            </a:custGeom>
            <a:blipFill>
              <a:blip r:embed="rId7"/>
              <a:stretch>
                <a:fillRect l="0" t="-31586" r="0" b="-31323"/>
              </a:stretch>
            </a:blipFill>
          </p:spPr>
        </p:sp>
        <p:sp>
          <p:nvSpPr>
            <p:cNvPr name="TextBox 23" id="23"/>
            <p:cNvSpPr txBox="true"/>
            <p:nvPr/>
          </p:nvSpPr>
          <p:spPr>
            <a:xfrm rot="0">
              <a:off x="1205726" y="1099492"/>
              <a:ext cx="546709" cy="155736"/>
            </a:xfrm>
            <a:prstGeom prst="rect">
              <a:avLst/>
            </a:prstGeom>
          </p:spPr>
          <p:txBody>
            <a:bodyPr anchor="t" rtlCol="false" tIns="0" lIns="0" bIns="0" rIns="0">
              <a:spAutoFit/>
            </a:bodyPr>
            <a:lstStyle/>
            <a:p>
              <a:pPr algn="ctr">
                <a:lnSpc>
                  <a:spcPts val="575"/>
                </a:lnSpc>
              </a:pPr>
              <a:r>
                <a:rPr lang="en-US" b="true" sz="1150" spc="71">
                  <a:solidFill>
                    <a:srgbClr val="0ABBCF"/>
                  </a:solidFill>
                  <a:latin typeface="Binate Bold"/>
                  <a:ea typeface="Binate Bold"/>
                  <a:cs typeface="Binate Bold"/>
                  <a:sym typeface="Binate Bold"/>
                </a:rPr>
                <a:t>APC</a:t>
              </a:r>
            </a:p>
          </p:txBody>
        </p:sp>
        <p:sp>
          <p:nvSpPr>
            <p:cNvPr name="TextBox 24" id="24"/>
            <p:cNvSpPr txBox="true"/>
            <p:nvPr/>
          </p:nvSpPr>
          <p:spPr>
            <a:xfrm rot="0">
              <a:off x="1160286" y="1254389"/>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25" id="25"/>
            <p:cNvSpPr txBox="true"/>
            <p:nvPr/>
          </p:nvSpPr>
          <p:spPr>
            <a:xfrm rot="0">
              <a:off x="2014797" y="1120846"/>
              <a:ext cx="1299213" cy="364639"/>
            </a:xfrm>
            <a:prstGeom prst="rect">
              <a:avLst/>
            </a:prstGeom>
          </p:spPr>
          <p:txBody>
            <a:bodyPr anchor="t" rtlCol="false" tIns="0" lIns="0" bIns="0" rIns="0">
              <a:spAutoFit/>
            </a:bodyPr>
            <a:lstStyle/>
            <a:p>
              <a:pPr algn="just" marL="0" indent="0" lvl="1">
                <a:lnSpc>
                  <a:spcPts val="1939"/>
                </a:lnSpc>
              </a:pPr>
              <a:r>
                <a:rPr lang="en-US" b="true" sz="2131" spc="61">
                  <a:solidFill>
                    <a:srgbClr val="FFBD59"/>
                  </a:solidFill>
                  <a:latin typeface="Now Bold"/>
                  <a:ea typeface="Now Bold"/>
                  <a:cs typeface="Now Bold"/>
                  <a:sym typeface="Now Bold"/>
                </a:rPr>
                <a:t>28-30</a:t>
              </a:r>
            </a:p>
          </p:txBody>
        </p:sp>
        <p:sp>
          <p:nvSpPr>
            <p:cNvPr name="Freeform 26" id="26"/>
            <p:cNvSpPr/>
            <p:nvPr/>
          </p:nvSpPr>
          <p:spPr>
            <a:xfrm flipH="false" flipV="false" rot="0">
              <a:off x="6495307" y="1025008"/>
              <a:ext cx="245250" cy="398780"/>
            </a:xfrm>
            <a:custGeom>
              <a:avLst/>
              <a:gdLst/>
              <a:ahLst/>
              <a:cxnLst/>
              <a:rect r="r" b="b" t="t" l="l"/>
              <a:pathLst>
                <a:path h="398780" w="245250">
                  <a:moveTo>
                    <a:pt x="0" y="0"/>
                  </a:moveTo>
                  <a:lnTo>
                    <a:pt x="245250" y="0"/>
                  </a:lnTo>
                  <a:lnTo>
                    <a:pt x="245250" y="398780"/>
                  </a:lnTo>
                  <a:lnTo>
                    <a:pt x="0" y="398780"/>
                  </a:lnTo>
                  <a:lnTo>
                    <a:pt x="0" y="0"/>
                  </a:lnTo>
                  <a:close/>
                </a:path>
              </a:pathLst>
            </a:custGeom>
            <a:blipFill>
              <a:blip r:embed="rId8"/>
              <a:stretch>
                <a:fillRect l="0" t="0" r="0" b="0"/>
              </a:stretch>
            </a:blipFill>
          </p:spPr>
        </p:sp>
        <p:sp>
          <p:nvSpPr>
            <p:cNvPr name="TextBox 27" id="27"/>
            <p:cNvSpPr txBox="true"/>
            <p:nvPr/>
          </p:nvSpPr>
          <p:spPr>
            <a:xfrm rot="0">
              <a:off x="6816736" y="1168366"/>
              <a:ext cx="5514170" cy="253155"/>
            </a:xfrm>
            <a:prstGeom prst="rect">
              <a:avLst/>
            </a:prstGeom>
          </p:spPr>
          <p:txBody>
            <a:bodyPr anchor="t" rtlCol="false" tIns="0" lIns="0" bIns="0" rIns="0">
              <a:spAutoFit/>
            </a:bodyPr>
            <a:lstStyle/>
            <a:p>
              <a:pPr algn="l">
                <a:lnSpc>
                  <a:spcPts val="1464"/>
                </a:lnSpc>
              </a:pP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Freeform 28" id="28"/>
            <p:cNvSpPr/>
            <p:nvPr/>
          </p:nvSpPr>
          <p:spPr>
            <a:xfrm flipH="false" flipV="false" rot="0">
              <a:off x="22128273" y="586414"/>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9"/>
              <a:stretch>
                <a:fillRect l="0" t="0" r="-225098" b="0"/>
              </a:stretch>
            </a:blipFill>
          </p:spPr>
        </p:sp>
        <p:sp>
          <p:nvSpPr>
            <p:cNvPr name="TextBox 29" id="29"/>
            <p:cNvSpPr txBox="true"/>
            <p:nvPr/>
          </p:nvSpPr>
          <p:spPr>
            <a:xfrm rot="0">
              <a:off x="22923178" y="643522"/>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FFFFFF"/>
                  </a:solidFill>
                  <a:latin typeface="Open Sauce Bold"/>
                  <a:ea typeface="Open Sauce Bold"/>
                  <a:cs typeface="Open Sauce Bold"/>
                  <a:sym typeface="Open Sauce Bold"/>
                </a:rPr>
                <a:t>TCCA</a:t>
              </a:r>
            </a:p>
          </p:txBody>
        </p:sp>
        <p:sp>
          <p:nvSpPr>
            <p:cNvPr name="Freeform 30" id="30"/>
            <p:cNvSpPr/>
            <p:nvPr/>
          </p:nvSpPr>
          <p:spPr>
            <a:xfrm flipH="false" flipV="false" rot="0">
              <a:off x="16102452" y="586414"/>
              <a:ext cx="2676712" cy="799617"/>
            </a:xfrm>
            <a:custGeom>
              <a:avLst/>
              <a:gdLst/>
              <a:ahLst/>
              <a:cxnLst/>
              <a:rect r="r" b="b" t="t" l="l"/>
              <a:pathLst>
                <a:path h="799617" w="2676712">
                  <a:moveTo>
                    <a:pt x="0" y="0"/>
                  </a:moveTo>
                  <a:lnTo>
                    <a:pt x="2676713" y="0"/>
                  </a:lnTo>
                  <a:lnTo>
                    <a:pt x="2676713" y="799617"/>
                  </a:lnTo>
                  <a:lnTo>
                    <a:pt x="0" y="799617"/>
                  </a:lnTo>
                  <a:lnTo>
                    <a:pt x="0" y="0"/>
                  </a:lnTo>
                  <a:close/>
                </a:path>
              </a:pathLst>
            </a:custGeom>
            <a:blipFill>
              <a:blip r:embed="rId10"/>
              <a:stretch>
                <a:fillRect l="0" t="-115860" r="0" b="-118888"/>
              </a:stretch>
            </a:blipFill>
          </p:spPr>
        </p:sp>
        <p:sp>
          <p:nvSpPr>
            <p:cNvPr name="Freeform 31" id="31"/>
            <p:cNvSpPr/>
            <p:nvPr/>
          </p:nvSpPr>
          <p:spPr>
            <a:xfrm flipH="false" flipV="false" rot="0">
              <a:off x="13906735" y="624171"/>
              <a:ext cx="2317711" cy="712638"/>
            </a:xfrm>
            <a:custGeom>
              <a:avLst/>
              <a:gdLst/>
              <a:ahLst/>
              <a:cxnLst/>
              <a:rect r="r" b="b" t="t" l="l"/>
              <a:pathLst>
                <a:path h="712638" w="2317711">
                  <a:moveTo>
                    <a:pt x="0" y="0"/>
                  </a:moveTo>
                  <a:lnTo>
                    <a:pt x="2317712" y="0"/>
                  </a:lnTo>
                  <a:lnTo>
                    <a:pt x="2317712" y="712638"/>
                  </a:lnTo>
                  <a:lnTo>
                    <a:pt x="0" y="712638"/>
                  </a:lnTo>
                  <a:lnTo>
                    <a:pt x="0" y="0"/>
                  </a:lnTo>
                  <a:close/>
                </a:path>
              </a:pathLst>
            </a:custGeom>
            <a:blipFill>
              <a:blip r:embed="rId11"/>
              <a:stretch>
                <a:fillRect l="0" t="-108252" r="0" b="-116977"/>
              </a:stretch>
            </a:blipFill>
            <a:ln cap="sq">
              <a:noFill/>
              <a:prstDash val="solid"/>
              <a:miter/>
            </a:ln>
          </p:spPr>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sp>
        <p:nvSpPr>
          <p:cNvPr name="TextBox 3" id="3"/>
          <p:cNvSpPr txBox="true"/>
          <p:nvPr/>
        </p:nvSpPr>
        <p:spPr>
          <a:xfrm rot="0">
            <a:off x="4106060" y="2667521"/>
            <a:ext cx="10336851" cy="973455"/>
          </a:xfrm>
          <a:prstGeom prst="rect">
            <a:avLst/>
          </a:prstGeom>
        </p:spPr>
        <p:txBody>
          <a:bodyPr anchor="t" rtlCol="false" tIns="0" lIns="0" bIns="0" rIns="0">
            <a:spAutoFit/>
          </a:bodyPr>
          <a:lstStyle/>
          <a:p>
            <a:pPr algn="ctr">
              <a:lnSpc>
                <a:spcPts val="7200"/>
              </a:lnSpc>
            </a:pPr>
            <a:r>
              <a:rPr lang="en-US" b="true" sz="7200" spc="-266">
                <a:solidFill>
                  <a:srgbClr val="FFFFFF"/>
                </a:solidFill>
                <a:latin typeface="Aileron Bold"/>
                <a:ea typeface="Aileron Bold"/>
                <a:cs typeface="Aileron Bold"/>
                <a:sym typeface="Aileron Bold"/>
              </a:rPr>
              <a:t>Acknowl</a:t>
            </a:r>
            <a:r>
              <a:rPr lang="en-US" b="true" sz="7200" spc="-266">
                <a:solidFill>
                  <a:srgbClr val="FFFFFF"/>
                </a:solidFill>
                <a:latin typeface="Aileron Bold"/>
                <a:ea typeface="Aileron Bold"/>
                <a:cs typeface="Aileron Bold"/>
                <a:sym typeface="Aileron Bold"/>
              </a:rPr>
              <a:t>edgements</a:t>
            </a:r>
          </a:p>
        </p:txBody>
      </p:sp>
      <p:sp>
        <p:nvSpPr>
          <p:cNvPr name="TextBox 4" id="4"/>
          <p:cNvSpPr txBox="true"/>
          <p:nvPr/>
        </p:nvSpPr>
        <p:spPr>
          <a:xfrm rot="0">
            <a:off x="16015456" y="9041546"/>
            <a:ext cx="1243844" cy="389255"/>
          </a:xfrm>
          <a:prstGeom prst="rect">
            <a:avLst/>
          </a:prstGeom>
        </p:spPr>
        <p:txBody>
          <a:bodyPr anchor="t" rtlCol="false" tIns="0" lIns="0" bIns="0" rIns="0">
            <a:spAutoFit/>
          </a:bodyPr>
          <a:lstStyle/>
          <a:p>
            <a:pPr algn="r">
              <a:lnSpc>
                <a:spcPts val="3220"/>
              </a:lnSpc>
              <a:spcBef>
                <a:spcPct val="0"/>
              </a:spcBef>
            </a:pPr>
            <a:r>
              <a:rPr lang="en-US" sz="2300">
                <a:solidFill>
                  <a:srgbClr val="FFFFFF"/>
                </a:solidFill>
                <a:latin typeface="Aileron"/>
                <a:ea typeface="Aileron"/>
                <a:cs typeface="Aileron"/>
                <a:sym typeface="Aileron"/>
              </a:rPr>
              <a:t>2030</a:t>
            </a:r>
          </a:p>
        </p:txBody>
      </p:sp>
      <p:grpSp>
        <p:nvGrpSpPr>
          <p:cNvPr name="Group 5" id="5"/>
          <p:cNvGrpSpPr/>
          <p:nvPr/>
        </p:nvGrpSpPr>
        <p:grpSpPr>
          <a:xfrm rot="0">
            <a:off x="1782294" y="4307626"/>
            <a:ext cx="2736219" cy="2736219"/>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6741" t="-34088" r="-35644" b="-109269"/>
              </a:stretch>
            </a:blipFill>
            <a:ln w="142875" cap="sq">
              <a:solidFill>
                <a:srgbClr val="FFFFFF"/>
              </a:solidFill>
              <a:prstDash val="solid"/>
              <a:miter/>
            </a:ln>
          </p:spPr>
        </p:sp>
      </p:grpSp>
      <p:grpSp>
        <p:nvGrpSpPr>
          <p:cNvPr name="Group 7" id="7"/>
          <p:cNvGrpSpPr/>
          <p:nvPr/>
        </p:nvGrpSpPr>
        <p:grpSpPr>
          <a:xfrm rot="0">
            <a:off x="9766469" y="4307626"/>
            <a:ext cx="2736219" cy="2736219"/>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55857" t="-4123" r="-81235" b="-54082"/>
              </a:stretch>
            </a:blipFill>
            <a:ln w="142875" cap="sq">
              <a:solidFill>
                <a:srgbClr val="FFFFFF"/>
              </a:solidFill>
              <a:prstDash val="solid"/>
              <a:miter/>
            </a:ln>
          </p:spPr>
        </p:sp>
      </p:grpSp>
      <p:grpSp>
        <p:nvGrpSpPr>
          <p:cNvPr name="Group 9" id="9"/>
          <p:cNvGrpSpPr/>
          <p:nvPr/>
        </p:nvGrpSpPr>
        <p:grpSpPr>
          <a:xfrm rot="0">
            <a:off x="5763450" y="4307626"/>
            <a:ext cx="2736219" cy="2736219"/>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8682" t="-19159" r="-37355" b="-129670"/>
              </a:stretch>
            </a:blipFill>
            <a:ln w="142875" cap="sq">
              <a:solidFill>
                <a:srgbClr val="FFFFFF"/>
              </a:solidFill>
              <a:prstDash val="solid"/>
              <a:miter/>
            </a:ln>
          </p:spPr>
        </p:sp>
      </p:grpSp>
      <p:grpSp>
        <p:nvGrpSpPr>
          <p:cNvPr name="Group 11" id="11"/>
          <p:cNvGrpSpPr/>
          <p:nvPr/>
        </p:nvGrpSpPr>
        <p:grpSpPr>
          <a:xfrm rot="0">
            <a:off x="13769488" y="4307626"/>
            <a:ext cx="2736219" cy="2736219"/>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58154" t="-5396" r="-62042" b="-41534"/>
              </a:stretch>
            </a:blipFill>
            <a:ln w="142875" cap="sq">
              <a:solidFill>
                <a:srgbClr val="FFFFFF"/>
              </a:solidFill>
              <a:prstDash val="solid"/>
              <a:miter/>
            </a:ln>
          </p:spPr>
        </p:sp>
      </p:grpSp>
      <p:sp>
        <p:nvSpPr>
          <p:cNvPr name="TextBox 13" id="13"/>
          <p:cNvSpPr txBox="true"/>
          <p:nvPr/>
        </p:nvSpPr>
        <p:spPr>
          <a:xfrm rot="0">
            <a:off x="1274310" y="7196336"/>
            <a:ext cx="3752186" cy="431800"/>
          </a:xfrm>
          <a:prstGeom prst="rect">
            <a:avLst/>
          </a:prstGeom>
        </p:spPr>
        <p:txBody>
          <a:bodyPr anchor="t" rtlCol="false" tIns="0" lIns="0" bIns="0" rIns="0">
            <a:spAutoFit/>
          </a:bodyPr>
          <a:lstStyle/>
          <a:p>
            <a:pPr algn="ctr">
              <a:lnSpc>
                <a:spcPts val="3499"/>
              </a:lnSpc>
              <a:spcBef>
                <a:spcPct val="0"/>
              </a:spcBef>
            </a:pPr>
            <a:r>
              <a:rPr lang="en-US" b="true" sz="2499">
                <a:solidFill>
                  <a:srgbClr val="FFFFFF"/>
                </a:solidFill>
                <a:latin typeface="Arimo Bold"/>
                <a:ea typeface="Arimo Bold"/>
                <a:cs typeface="Arimo Bold"/>
                <a:sym typeface="Arimo Bold"/>
              </a:rPr>
              <a:t>Donna Stroupe</a:t>
            </a:r>
          </a:p>
        </p:txBody>
      </p:sp>
      <p:sp>
        <p:nvSpPr>
          <p:cNvPr name="TextBox 14" id="14"/>
          <p:cNvSpPr txBox="true"/>
          <p:nvPr/>
        </p:nvSpPr>
        <p:spPr>
          <a:xfrm rot="0">
            <a:off x="9258485" y="7196336"/>
            <a:ext cx="3752186" cy="431800"/>
          </a:xfrm>
          <a:prstGeom prst="rect">
            <a:avLst/>
          </a:prstGeom>
        </p:spPr>
        <p:txBody>
          <a:bodyPr anchor="t" rtlCol="false" tIns="0" lIns="0" bIns="0" rIns="0">
            <a:spAutoFit/>
          </a:bodyPr>
          <a:lstStyle/>
          <a:p>
            <a:pPr algn="ctr">
              <a:lnSpc>
                <a:spcPts val="3499"/>
              </a:lnSpc>
              <a:spcBef>
                <a:spcPct val="0"/>
              </a:spcBef>
            </a:pPr>
            <a:r>
              <a:rPr lang="en-US" b="true" sz="2499">
                <a:solidFill>
                  <a:srgbClr val="FFFFFF"/>
                </a:solidFill>
                <a:latin typeface="Arimo Bold"/>
                <a:ea typeface="Arimo Bold"/>
                <a:cs typeface="Arimo Bold"/>
                <a:sym typeface="Arimo Bold"/>
              </a:rPr>
              <a:t>Juliana Silva</a:t>
            </a:r>
          </a:p>
        </p:txBody>
      </p:sp>
      <p:sp>
        <p:nvSpPr>
          <p:cNvPr name="TextBox 15" id="15"/>
          <p:cNvSpPr txBox="true"/>
          <p:nvPr/>
        </p:nvSpPr>
        <p:spPr>
          <a:xfrm rot="0">
            <a:off x="1274310" y="7692272"/>
            <a:ext cx="3752186" cy="349250"/>
          </a:xfrm>
          <a:prstGeom prst="rect">
            <a:avLst/>
          </a:prstGeom>
        </p:spPr>
        <p:txBody>
          <a:bodyPr anchor="t" rtlCol="false" tIns="0" lIns="0" bIns="0" rIns="0">
            <a:spAutoFit/>
          </a:bodyPr>
          <a:lstStyle/>
          <a:p>
            <a:pPr algn="ctr">
              <a:lnSpc>
                <a:spcPts val="2800"/>
              </a:lnSpc>
              <a:spcBef>
                <a:spcPct val="0"/>
              </a:spcBef>
            </a:pPr>
            <a:r>
              <a:rPr lang="en-US" sz="2000">
                <a:solidFill>
                  <a:srgbClr val="FFFFFF"/>
                </a:solidFill>
                <a:latin typeface="Arimo"/>
                <a:ea typeface="Arimo"/>
                <a:cs typeface="Arimo"/>
                <a:sym typeface="Arimo"/>
              </a:rPr>
              <a:t>Advisors</a:t>
            </a:r>
          </a:p>
        </p:txBody>
      </p:sp>
      <p:sp>
        <p:nvSpPr>
          <p:cNvPr name="TextBox 16" id="16"/>
          <p:cNvSpPr txBox="true"/>
          <p:nvPr/>
        </p:nvSpPr>
        <p:spPr>
          <a:xfrm rot="0">
            <a:off x="9258485" y="7692272"/>
            <a:ext cx="3752186" cy="349250"/>
          </a:xfrm>
          <a:prstGeom prst="rect">
            <a:avLst/>
          </a:prstGeom>
        </p:spPr>
        <p:txBody>
          <a:bodyPr anchor="t" rtlCol="false" tIns="0" lIns="0" bIns="0" rIns="0">
            <a:spAutoFit/>
          </a:bodyPr>
          <a:lstStyle/>
          <a:p>
            <a:pPr algn="ctr">
              <a:lnSpc>
                <a:spcPts val="2800"/>
              </a:lnSpc>
              <a:spcBef>
                <a:spcPct val="0"/>
              </a:spcBef>
            </a:pPr>
            <a:r>
              <a:rPr lang="en-US" sz="2000">
                <a:solidFill>
                  <a:srgbClr val="FFFFFF"/>
                </a:solidFill>
                <a:latin typeface="Arimo"/>
                <a:ea typeface="Arimo"/>
                <a:cs typeface="Arimo"/>
                <a:sym typeface="Arimo"/>
              </a:rPr>
              <a:t>Co-investigators</a:t>
            </a:r>
          </a:p>
        </p:txBody>
      </p:sp>
      <p:sp>
        <p:nvSpPr>
          <p:cNvPr name="TextBox 17" id="17"/>
          <p:cNvSpPr txBox="true"/>
          <p:nvPr/>
        </p:nvSpPr>
        <p:spPr>
          <a:xfrm rot="0">
            <a:off x="5255466" y="7196336"/>
            <a:ext cx="3752186" cy="431800"/>
          </a:xfrm>
          <a:prstGeom prst="rect">
            <a:avLst/>
          </a:prstGeom>
        </p:spPr>
        <p:txBody>
          <a:bodyPr anchor="t" rtlCol="false" tIns="0" lIns="0" bIns="0" rIns="0">
            <a:spAutoFit/>
          </a:bodyPr>
          <a:lstStyle/>
          <a:p>
            <a:pPr algn="ctr">
              <a:lnSpc>
                <a:spcPts val="3499"/>
              </a:lnSpc>
              <a:spcBef>
                <a:spcPct val="0"/>
              </a:spcBef>
            </a:pPr>
            <a:r>
              <a:rPr lang="en-US" b="true" sz="2499">
                <a:solidFill>
                  <a:srgbClr val="FFFFFF"/>
                </a:solidFill>
                <a:latin typeface="Arimo Bold"/>
                <a:ea typeface="Arimo Bold"/>
                <a:cs typeface="Arimo Bold"/>
                <a:sym typeface="Arimo Bold"/>
              </a:rPr>
              <a:t>Jonathan Patterson</a:t>
            </a:r>
          </a:p>
        </p:txBody>
      </p:sp>
      <p:sp>
        <p:nvSpPr>
          <p:cNvPr name="TextBox 18" id="18"/>
          <p:cNvSpPr txBox="true"/>
          <p:nvPr/>
        </p:nvSpPr>
        <p:spPr>
          <a:xfrm rot="0">
            <a:off x="13261504" y="7196336"/>
            <a:ext cx="3752186" cy="431800"/>
          </a:xfrm>
          <a:prstGeom prst="rect">
            <a:avLst/>
          </a:prstGeom>
        </p:spPr>
        <p:txBody>
          <a:bodyPr anchor="t" rtlCol="false" tIns="0" lIns="0" bIns="0" rIns="0">
            <a:spAutoFit/>
          </a:bodyPr>
          <a:lstStyle/>
          <a:p>
            <a:pPr algn="ctr">
              <a:lnSpc>
                <a:spcPts val="3499"/>
              </a:lnSpc>
              <a:spcBef>
                <a:spcPct val="0"/>
              </a:spcBef>
            </a:pPr>
            <a:r>
              <a:rPr lang="en-US" b="true" sz="2499">
                <a:solidFill>
                  <a:srgbClr val="FFFFFF"/>
                </a:solidFill>
                <a:latin typeface="Arimo Bold"/>
                <a:ea typeface="Arimo Bold"/>
                <a:cs typeface="Arimo Bold"/>
                <a:sym typeface="Arimo Bold"/>
              </a:rPr>
              <a:t>Avery Davis</a:t>
            </a:r>
          </a:p>
        </p:txBody>
      </p:sp>
      <p:sp>
        <p:nvSpPr>
          <p:cNvPr name="TextBox 19" id="19"/>
          <p:cNvSpPr txBox="true"/>
          <p:nvPr/>
        </p:nvSpPr>
        <p:spPr>
          <a:xfrm rot="0">
            <a:off x="5255466" y="7692272"/>
            <a:ext cx="3752186" cy="349250"/>
          </a:xfrm>
          <a:prstGeom prst="rect">
            <a:avLst/>
          </a:prstGeom>
        </p:spPr>
        <p:txBody>
          <a:bodyPr anchor="t" rtlCol="false" tIns="0" lIns="0" bIns="0" rIns="0">
            <a:spAutoFit/>
          </a:bodyPr>
          <a:lstStyle/>
          <a:p>
            <a:pPr algn="ctr">
              <a:lnSpc>
                <a:spcPts val="2800"/>
              </a:lnSpc>
              <a:spcBef>
                <a:spcPct val="0"/>
              </a:spcBef>
            </a:pPr>
            <a:r>
              <a:rPr lang="en-US" sz="2000">
                <a:solidFill>
                  <a:srgbClr val="FFFFFF"/>
                </a:solidFill>
                <a:latin typeface="Arimo"/>
                <a:ea typeface="Arimo"/>
                <a:cs typeface="Arimo"/>
                <a:sym typeface="Arimo"/>
              </a:rPr>
              <a:t>Biostat</a:t>
            </a:r>
          </a:p>
        </p:txBody>
      </p:sp>
      <p:sp>
        <p:nvSpPr>
          <p:cNvPr name="TextBox 20" id="20"/>
          <p:cNvSpPr txBox="true"/>
          <p:nvPr/>
        </p:nvSpPr>
        <p:spPr>
          <a:xfrm rot="0">
            <a:off x="13261504" y="7692272"/>
            <a:ext cx="3752186" cy="349250"/>
          </a:xfrm>
          <a:prstGeom prst="rect">
            <a:avLst/>
          </a:prstGeom>
        </p:spPr>
        <p:txBody>
          <a:bodyPr anchor="t" rtlCol="false" tIns="0" lIns="0" bIns="0" rIns="0">
            <a:spAutoFit/>
          </a:bodyPr>
          <a:lstStyle/>
          <a:p>
            <a:pPr algn="ctr">
              <a:lnSpc>
                <a:spcPts val="2800"/>
              </a:lnSpc>
              <a:spcBef>
                <a:spcPct val="0"/>
              </a:spcBef>
            </a:pPr>
            <a:r>
              <a:rPr lang="en-US" sz="2000">
                <a:solidFill>
                  <a:srgbClr val="FFFFFF"/>
                </a:solidFill>
                <a:latin typeface="Arimo"/>
                <a:ea typeface="Arimo"/>
                <a:cs typeface="Arimo"/>
                <a:sym typeface="Arimo"/>
              </a:rPr>
              <a:t>Sponsors</a:t>
            </a:r>
          </a:p>
        </p:txBody>
      </p:sp>
      <p:grpSp>
        <p:nvGrpSpPr>
          <p:cNvPr name="Group 21" id="21"/>
          <p:cNvGrpSpPr/>
          <p:nvPr/>
        </p:nvGrpSpPr>
        <p:grpSpPr>
          <a:xfrm rot="0">
            <a:off x="0" y="-19401"/>
            <a:ext cx="18288000" cy="1547402"/>
            <a:chOff x="0" y="0"/>
            <a:chExt cx="24384000" cy="2063203"/>
          </a:xfrm>
        </p:grpSpPr>
        <p:sp>
          <p:nvSpPr>
            <p:cNvPr name="Freeform 22" id="22"/>
            <p:cNvSpPr/>
            <p:nvPr/>
          </p:nvSpPr>
          <p:spPr>
            <a:xfrm flipH="false" flipV="false" rot="0">
              <a:off x="0" y="0"/>
              <a:ext cx="24384000" cy="2063203"/>
            </a:xfrm>
            <a:custGeom>
              <a:avLst/>
              <a:gdLst/>
              <a:ahLst/>
              <a:cxnLst/>
              <a:rect r="r" b="b" t="t" l="l"/>
              <a:pathLst>
                <a:path h="2063203" w="24384000">
                  <a:moveTo>
                    <a:pt x="0" y="0"/>
                  </a:moveTo>
                  <a:lnTo>
                    <a:pt x="24384000" y="0"/>
                  </a:lnTo>
                  <a:lnTo>
                    <a:pt x="24384000" y="2063203"/>
                  </a:lnTo>
                  <a:lnTo>
                    <a:pt x="0" y="2063203"/>
                  </a:lnTo>
                  <a:lnTo>
                    <a:pt x="0" y="0"/>
                  </a:lnTo>
                  <a:close/>
                </a:path>
              </a:pathLst>
            </a:custGeom>
            <a:blipFill>
              <a:blip r:embed="rId7">
                <a:alphaModFix amt="80000"/>
              </a:blip>
              <a:stretch>
                <a:fillRect l="0" t="-106569" r="-35666" b="-146173"/>
              </a:stretch>
            </a:blipFill>
          </p:spPr>
        </p:sp>
        <p:sp>
          <p:nvSpPr>
            <p:cNvPr name="TextBox 23" id="23"/>
            <p:cNvSpPr txBox="true"/>
            <p:nvPr/>
          </p:nvSpPr>
          <p:spPr>
            <a:xfrm rot="0">
              <a:off x="5272795" y="1082158"/>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00E5FF"/>
                  </a:solidFill>
                  <a:latin typeface="Now Bold"/>
                  <a:ea typeface="Now Bold"/>
                  <a:cs typeface="Now Bold"/>
                  <a:sym typeface="Now Bold"/>
                </a:rPr>
                <a:t>2026</a:t>
              </a:r>
            </a:p>
          </p:txBody>
        </p:sp>
        <p:sp>
          <p:nvSpPr>
            <p:cNvPr name="Freeform 24" id="24"/>
            <p:cNvSpPr/>
            <p:nvPr/>
          </p:nvSpPr>
          <p:spPr>
            <a:xfrm flipH="false" flipV="false" rot="0">
              <a:off x="3313061" y="1036278"/>
              <a:ext cx="1786928" cy="399107"/>
            </a:xfrm>
            <a:custGeom>
              <a:avLst/>
              <a:gdLst/>
              <a:ahLst/>
              <a:cxnLst/>
              <a:rect r="r" b="b" t="t" l="l"/>
              <a:pathLst>
                <a:path h="399107" w="1786928">
                  <a:moveTo>
                    <a:pt x="0" y="0"/>
                  </a:moveTo>
                  <a:lnTo>
                    <a:pt x="1786928" y="0"/>
                  </a:lnTo>
                  <a:lnTo>
                    <a:pt x="1786928" y="399107"/>
                  </a:lnTo>
                  <a:lnTo>
                    <a:pt x="0" y="399107"/>
                  </a:lnTo>
                  <a:lnTo>
                    <a:pt x="0" y="0"/>
                  </a:lnTo>
                  <a:close/>
                </a:path>
              </a:pathLst>
            </a:custGeom>
            <a:blipFill>
              <a:blip r:embed="rId8">
                <a:extLst>
                  <a:ext uri="{96DAC541-7B7A-43D3-8B79-37D633B846F1}">
                    <asvg:svgBlip xmlns:asvg="http://schemas.microsoft.com/office/drawing/2016/SVG/main" r:embed="rId9"/>
                  </a:ext>
                </a:extLst>
              </a:blip>
              <a:stretch>
                <a:fillRect l="0" t="-137" r="0" b="-137"/>
              </a:stretch>
            </a:blipFill>
          </p:spPr>
        </p:sp>
        <p:sp>
          <p:nvSpPr>
            <p:cNvPr name="TextBox 25" id="25"/>
            <p:cNvSpPr txBox="true"/>
            <p:nvPr/>
          </p:nvSpPr>
          <p:spPr>
            <a:xfrm rot="0">
              <a:off x="3346998" y="1088162"/>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Freeform 26" id="26"/>
            <p:cNvSpPr/>
            <p:nvPr/>
          </p:nvSpPr>
          <p:spPr>
            <a:xfrm flipH="false" flipV="false" rot="0">
              <a:off x="18779165" y="742243"/>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10"/>
              <a:stretch>
                <a:fillRect l="0" t="0" r="0" b="0"/>
              </a:stretch>
            </a:blipFill>
          </p:spPr>
        </p:sp>
        <p:sp>
          <p:nvSpPr>
            <p:cNvPr name="TextBox 27" id="27"/>
            <p:cNvSpPr txBox="true"/>
            <p:nvPr/>
          </p:nvSpPr>
          <p:spPr>
            <a:xfrm rot="0">
              <a:off x="2014797" y="525104"/>
              <a:ext cx="11803038" cy="443803"/>
            </a:xfrm>
            <a:prstGeom prst="rect">
              <a:avLst/>
            </a:prstGeom>
          </p:spPr>
          <p:txBody>
            <a:bodyPr anchor="t" rtlCol="false" tIns="0" lIns="0" bIns="0" rIns="0">
              <a:spAutoFit/>
            </a:bodyPr>
            <a:lstStyle/>
            <a:p>
              <a:pPr algn="just">
                <a:lnSpc>
                  <a:spcPts val="2634"/>
                </a:lnSpc>
              </a:pPr>
              <a:r>
                <a:rPr lang="en-US" sz="2290" spc="-96">
                  <a:solidFill>
                    <a:srgbClr val="FFFFFF"/>
                  </a:solidFill>
                  <a:latin typeface="Sunborn"/>
                  <a:ea typeface="Sunborn"/>
                  <a:cs typeface="Sunborn"/>
                  <a:sym typeface="Sunborn"/>
                </a:rPr>
                <a:t>2026 </a:t>
              </a:r>
              <a:r>
                <a:rPr lang="en-US" sz="2290" spc="-96">
                  <a:solidFill>
                    <a:srgbClr val="FFFFFF"/>
                  </a:solidFill>
                  <a:latin typeface="Sunborn"/>
                  <a:ea typeface="Sunborn"/>
                  <a:cs typeface="Sunborn"/>
                  <a:sym typeface="Sunborn"/>
                </a:rPr>
                <a:t>AsiaN Pacific Plastic surgery &amp; Craniofacial Congress</a:t>
              </a:r>
            </a:p>
          </p:txBody>
        </p:sp>
        <p:sp>
          <p:nvSpPr>
            <p:cNvPr name="TextBox 28" id="28"/>
            <p:cNvSpPr txBox="true"/>
            <p:nvPr/>
          </p:nvSpPr>
          <p:spPr>
            <a:xfrm rot="0">
              <a:off x="20247238" y="620354"/>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FFFFFF"/>
                  </a:solidFill>
                  <a:latin typeface="Handy Casual"/>
                  <a:ea typeface="Handy Casual"/>
                  <a:cs typeface="Handy Casual"/>
                  <a:sym typeface="Handy Casual"/>
                </a:rPr>
                <a:t>APCLPC</a:t>
              </a:r>
            </a:p>
          </p:txBody>
        </p:sp>
        <p:sp>
          <p:nvSpPr>
            <p:cNvPr name="Freeform 29" id="29"/>
            <p:cNvSpPr/>
            <p:nvPr/>
          </p:nvSpPr>
          <p:spPr>
            <a:xfrm flipH="false" flipV="false" rot="0">
              <a:off x="0" y="312123"/>
              <a:ext cx="2014797" cy="1236759"/>
            </a:xfrm>
            <a:custGeom>
              <a:avLst/>
              <a:gdLst/>
              <a:ahLst/>
              <a:cxnLst/>
              <a:rect r="r" b="b" t="t" l="l"/>
              <a:pathLst>
                <a:path h="1236759" w="2014797">
                  <a:moveTo>
                    <a:pt x="0" y="0"/>
                  </a:moveTo>
                  <a:lnTo>
                    <a:pt x="2014797" y="0"/>
                  </a:lnTo>
                  <a:lnTo>
                    <a:pt x="2014797" y="1236758"/>
                  </a:lnTo>
                  <a:lnTo>
                    <a:pt x="0" y="1236758"/>
                  </a:lnTo>
                  <a:lnTo>
                    <a:pt x="0" y="0"/>
                  </a:lnTo>
                  <a:close/>
                </a:path>
              </a:pathLst>
            </a:custGeom>
            <a:blipFill>
              <a:blip r:embed="rId11"/>
              <a:stretch>
                <a:fillRect l="0" t="-31586" r="0" b="-31323"/>
              </a:stretch>
            </a:blipFill>
          </p:spPr>
        </p:sp>
        <p:sp>
          <p:nvSpPr>
            <p:cNvPr name="TextBox 30" id="30"/>
            <p:cNvSpPr txBox="true"/>
            <p:nvPr/>
          </p:nvSpPr>
          <p:spPr>
            <a:xfrm rot="0">
              <a:off x="1205726" y="1099492"/>
              <a:ext cx="546709" cy="155736"/>
            </a:xfrm>
            <a:prstGeom prst="rect">
              <a:avLst/>
            </a:prstGeom>
          </p:spPr>
          <p:txBody>
            <a:bodyPr anchor="t" rtlCol="false" tIns="0" lIns="0" bIns="0" rIns="0">
              <a:spAutoFit/>
            </a:bodyPr>
            <a:lstStyle/>
            <a:p>
              <a:pPr algn="ctr">
                <a:lnSpc>
                  <a:spcPts val="575"/>
                </a:lnSpc>
              </a:pPr>
              <a:r>
                <a:rPr lang="en-US" b="true" sz="1150" spc="71">
                  <a:solidFill>
                    <a:srgbClr val="0ABBCF"/>
                  </a:solidFill>
                  <a:latin typeface="Binate Bold"/>
                  <a:ea typeface="Binate Bold"/>
                  <a:cs typeface="Binate Bold"/>
                  <a:sym typeface="Binate Bold"/>
                </a:rPr>
                <a:t>APC</a:t>
              </a:r>
            </a:p>
          </p:txBody>
        </p:sp>
        <p:sp>
          <p:nvSpPr>
            <p:cNvPr name="TextBox 31" id="31"/>
            <p:cNvSpPr txBox="true"/>
            <p:nvPr/>
          </p:nvSpPr>
          <p:spPr>
            <a:xfrm rot="0">
              <a:off x="1160286" y="1254389"/>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32" id="32"/>
            <p:cNvSpPr txBox="true"/>
            <p:nvPr/>
          </p:nvSpPr>
          <p:spPr>
            <a:xfrm rot="0">
              <a:off x="2014797" y="1120846"/>
              <a:ext cx="1299213" cy="364639"/>
            </a:xfrm>
            <a:prstGeom prst="rect">
              <a:avLst/>
            </a:prstGeom>
          </p:spPr>
          <p:txBody>
            <a:bodyPr anchor="t" rtlCol="false" tIns="0" lIns="0" bIns="0" rIns="0">
              <a:spAutoFit/>
            </a:bodyPr>
            <a:lstStyle/>
            <a:p>
              <a:pPr algn="just" marL="0" indent="0" lvl="1">
                <a:lnSpc>
                  <a:spcPts val="1939"/>
                </a:lnSpc>
              </a:pPr>
              <a:r>
                <a:rPr lang="en-US" b="true" sz="2131" spc="61">
                  <a:solidFill>
                    <a:srgbClr val="FFBD59"/>
                  </a:solidFill>
                  <a:latin typeface="Now Bold"/>
                  <a:ea typeface="Now Bold"/>
                  <a:cs typeface="Now Bold"/>
                  <a:sym typeface="Now Bold"/>
                </a:rPr>
                <a:t>28-30</a:t>
              </a:r>
            </a:p>
          </p:txBody>
        </p:sp>
        <p:sp>
          <p:nvSpPr>
            <p:cNvPr name="Freeform 33" id="33"/>
            <p:cNvSpPr/>
            <p:nvPr/>
          </p:nvSpPr>
          <p:spPr>
            <a:xfrm flipH="false" flipV="false" rot="0">
              <a:off x="6495307" y="1025008"/>
              <a:ext cx="245250" cy="398780"/>
            </a:xfrm>
            <a:custGeom>
              <a:avLst/>
              <a:gdLst/>
              <a:ahLst/>
              <a:cxnLst/>
              <a:rect r="r" b="b" t="t" l="l"/>
              <a:pathLst>
                <a:path h="398780" w="245250">
                  <a:moveTo>
                    <a:pt x="0" y="0"/>
                  </a:moveTo>
                  <a:lnTo>
                    <a:pt x="245250" y="0"/>
                  </a:lnTo>
                  <a:lnTo>
                    <a:pt x="245250" y="398780"/>
                  </a:lnTo>
                  <a:lnTo>
                    <a:pt x="0" y="398780"/>
                  </a:lnTo>
                  <a:lnTo>
                    <a:pt x="0" y="0"/>
                  </a:lnTo>
                  <a:close/>
                </a:path>
              </a:pathLst>
            </a:custGeom>
            <a:blipFill>
              <a:blip r:embed="rId12"/>
              <a:stretch>
                <a:fillRect l="0" t="0" r="0" b="0"/>
              </a:stretch>
            </a:blipFill>
          </p:spPr>
        </p:sp>
        <p:sp>
          <p:nvSpPr>
            <p:cNvPr name="TextBox 34" id="34"/>
            <p:cNvSpPr txBox="true"/>
            <p:nvPr/>
          </p:nvSpPr>
          <p:spPr>
            <a:xfrm rot="0">
              <a:off x="6816736" y="1168366"/>
              <a:ext cx="5514170" cy="253155"/>
            </a:xfrm>
            <a:prstGeom prst="rect">
              <a:avLst/>
            </a:prstGeom>
          </p:spPr>
          <p:txBody>
            <a:bodyPr anchor="t" rtlCol="false" tIns="0" lIns="0" bIns="0" rIns="0">
              <a:spAutoFit/>
            </a:bodyPr>
            <a:lstStyle/>
            <a:p>
              <a:pPr algn="l">
                <a:lnSpc>
                  <a:spcPts val="1464"/>
                </a:lnSpc>
              </a:pP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Freeform 35" id="35"/>
            <p:cNvSpPr/>
            <p:nvPr/>
          </p:nvSpPr>
          <p:spPr>
            <a:xfrm flipH="false" flipV="false" rot="0">
              <a:off x="22128273" y="586414"/>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3"/>
              <a:stretch>
                <a:fillRect l="0" t="0" r="-225098" b="0"/>
              </a:stretch>
            </a:blipFill>
          </p:spPr>
        </p:sp>
        <p:sp>
          <p:nvSpPr>
            <p:cNvPr name="TextBox 36" id="36"/>
            <p:cNvSpPr txBox="true"/>
            <p:nvPr/>
          </p:nvSpPr>
          <p:spPr>
            <a:xfrm rot="0">
              <a:off x="22923178" y="643522"/>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FFFFFF"/>
                  </a:solidFill>
                  <a:latin typeface="Open Sauce Bold"/>
                  <a:ea typeface="Open Sauce Bold"/>
                  <a:cs typeface="Open Sauce Bold"/>
                  <a:sym typeface="Open Sauce Bold"/>
                </a:rPr>
                <a:t>TCCA</a:t>
              </a:r>
            </a:p>
          </p:txBody>
        </p:sp>
        <p:sp>
          <p:nvSpPr>
            <p:cNvPr name="Freeform 37" id="37"/>
            <p:cNvSpPr/>
            <p:nvPr/>
          </p:nvSpPr>
          <p:spPr>
            <a:xfrm flipH="false" flipV="false" rot="0">
              <a:off x="16102452" y="586414"/>
              <a:ext cx="2676712" cy="799617"/>
            </a:xfrm>
            <a:custGeom>
              <a:avLst/>
              <a:gdLst/>
              <a:ahLst/>
              <a:cxnLst/>
              <a:rect r="r" b="b" t="t" l="l"/>
              <a:pathLst>
                <a:path h="799617" w="2676712">
                  <a:moveTo>
                    <a:pt x="0" y="0"/>
                  </a:moveTo>
                  <a:lnTo>
                    <a:pt x="2676713" y="0"/>
                  </a:lnTo>
                  <a:lnTo>
                    <a:pt x="2676713" y="799617"/>
                  </a:lnTo>
                  <a:lnTo>
                    <a:pt x="0" y="799617"/>
                  </a:lnTo>
                  <a:lnTo>
                    <a:pt x="0" y="0"/>
                  </a:lnTo>
                  <a:close/>
                </a:path>
              </a:pathLst>
            </a:custGeom>
            <a:blipFill>
              <a:blip r:embed="rId14"/>
              <a:stretch>
                <a:fillRect l="0" t="-115860" r="0" b="-118888"/>
              </a:stretch>
            </a:blipFill>
          </p:spPr>
        </p:sp>
        <p:sp>
          <p:nvSpPr>
            <p:cNvPr name="Freeform 38" id="38"/>
            <p:cNvSpPr/>
            <p:nvPr/>
          </p:nvSpPr>
          <p:spPr>
            <a:xfrm flipH="false" flipV="false" rot="0">
              <a:off x="13906735" y="624171"/>
              <a:ext cx="2317711" cy="712638"/>
            </a:xfrm>
            <a:custGeom>
              <a:avLst/>
              <a:gdLst/>
              <a:ahLst/>
              <a:cxnLst/>
              <a:rect r="r" b="b" t="t" l="l"/>
              <a:pathLst>
                <a:path h="712638" w="2317711">
                  <a:moveTo>
                    <a:pt x="0" y="0"/>
                  </a:moveTo>
                  <a:lnTo>
                    <a:pt x="2317712" y="0"/>
                  </a:lnTo>
                  <a:lnTo>
                    <a:pt x="2317712" y="712638"/>
                  </a:lnTo>
                  <a:lnTo>
                    <a:pt x="0" y="712638"/>
                  </a:lnTo>
                  <a:lnTo>
                    <a:pt x="0" y="0"/>
                  </a:lnTo>
                  <a:close/>
                </a:path>
              </a:pathLst>
            </a:custGeom>
            <a:blipFill>
              <a:blip r:embed="rId15"/>
              <a:stretch>
                <a:fillRect l="0" t="-108252" r="0" b="-116977"/>
              </a:stretch>
            </a:blipFill>
            <a:ln cap="sq">
              <a:noFill/>
              <a:prstDash val="solid"/>
              <a:miter/>
            </a:ln>
          </p:spPr>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sp>
        <p:nvSpPr>
          <p:cNvPr name="TextBox 3" id="3"/>
          <p:cNvSpPr txBox="true"/>
          <p:nvPr/>
        </p:nvSpPr>
        <p:spPr>
          <a:xfrm rot="0">
            <a:off x="1028700" y="5114860"/>
            <a:ext cx="13303790" cy="2706470"/>
          </a:xfrm>
          <a:prstGeom prst="rect">
            <a:avLst/>
          </a:prstGeom>
        </p:spPr>
        <p:txBody>
          <a:bodyPr anchor="t" rtlCol="false" tIns="0" lIns="0" bIns="0" rIns="0">
            <a:spAutoFit/>
          </a:bodyPr>
          <a:lstStyle/>
          <a:p>
            <a:pPr algn="l">
              <a:lnSpc>
                <a:spcPts val="20266"/>
              </a:lnSpc>
            </a:pPr>
            <a:r>
              <a:rPr lang="en-US" sz="20266" spc="-749" b="true">
                <a:solidFill>
                  <a:srgbClr val="FFFFFF"/>
                </a:solidFill>
                <a:latin typeface="Aileron Bold"/>
                <a:ea typeface="Aileron Bold"/>
                <a:cs typeface="Aileron Bold"/>
                <a:sym typeface="Aileron Bold"/>
              </a:rPr>
              <a:t>Thanks!</a:t>
            </a:r>
          </a:p>
        </p:txBody>
      </p:sp>
      <p:sp>
        <p:nvSpPr>
          <p:cNvPr name="TextBox 4" id="4"/>
          <p:cNvSpPr txBox="true"/>
          <p:nvPr/>
        </p:nvSpPr>
        <p:spPr>
          <a:xfrm rot="0">
            <a:off x="1028700" y="8645042"/>
            <a:ext cx="3490028" cy="389255"/>
          </a:xfrm>
          <a:prstGeom prst="rect">
            <a:avLst/>
          </a:prstGeom>
        </p:spPr>
        <p:txBody>
          <a:bodyPr anchor="t" rtlCol="false" tIns="0" lIns="0" bIns="0" rIns="0">
            <a:spAutoFit/>
          </a:bodyPr>
          <a:lstStyle/>
          <a:p>
            <a:pPr algn="l">
              <a:lnSpc>
                <a:spcPts val="3220"/>
              </a:lnSpc>
              <a:spcBef>
                <a:spcPct val="0"/>
              </a:spcBef>
            </a:pPr>
            <a:r>
              <a:rPr lang="en-US" sz="2300" b="true">
                <a:solidFill>
                  <a:srgbClr val="FFFFFF"/>
                </a:solidFill>
                <a:latin typeface="Aileron Bold"/>
                <a:ea typeface="Aileron Bold"/>
                <a:cs typeface="Aileron Bold"/>
                <a:sym typeface="Aileron Bold"/>
              </a:rPr>
              <a:t>Presented by :</a:t>
            </a:r>
          </a:p>
        </p:txBody>
      </p:sp>
      <p:sp>
        <p:nvSpPr>
          <p:cNvPr name="TextBox 5" id="5"/>
          <p:cNvSpPr txBox="true"/>
          <p:nvPr/>
        </p:nvSpPr>
        <p:spPr>
          <a:xfrm rot="0">
            <a:off x="1028700" y="9041546"/>
            <a:ext cx="3490028" cy="389255"/>
          </a:xfrm>
          <a:prstGeom prst="rect">
            <a:avLst/>
          </a:prstGeom>
        </p:spPr>
        <p:txBody>
          <a:bodyPr anchor="t" rtlCol="false" tIns="0" lIns="0" bIns="0" rIns="0">
            <a:spAutoFit/>
          </a:bodyPr>
          <a:lstStyle/>
          <a:p>
            <a:pPr algn="l">
              <a:lnSpc>
                <a:spcPts val="3220"/>
              </a:lnSpc>
              <a:spcBef>
                <a:spcPct val="0"/>
              </a:spcBef>
            </a:pPr>
            <a:r>
              <a:rPr lang="en-US" sz="2300">
                <a:solidFill>
                  <a:srgbClr val="FFFFFF"/>
                </a:solidFill>
                <a:latin typeface="Aileron"/>
                <a:ea typeface="Aileron"/>
                <a:cs typeface="Aileron"/>
                <a:sym typeface="Aileron"/>
              </a:rPr>
              <a:t>Bartholomew Henderson</a:t>
            </a:r>
          </a:p>
        </p:txBody>
      </p:sp>
      <p:sp>
        <p:nvSpPr>
          <p:cNvPr name="TextBox 6" id="6"/>
          <p:cNvSpPr txBox="true"/>
          <p:nvPr/>
        </p:nvSpPr>
        <p:spPr>
          <a:xfrm rot="0">
            <a:off x="4826542" y="8645042"/>
            <a:ext cx="2398653" cy="389255"/>
          </a:xfrm>
          <a:prstGeom prst="rect">
            <a:avLst/>
          </a:prstGeom>
        </p:spPr>
        <p:txBody>
          <a:bodyPr anchor="t" rtlCol="false" tIns="0" lIns="0" bIns="0" rIns="0">
            <a:spAutoFit/>
          </a:bodyPr>
          <a:lstStyle/>
          <a:p>
            <a:pPr algn="l">
              <a:lnSpc>
                <a:spcPts val="3220"/>
              </a:lnSpc>
              <a:spcBef>
                <a:spcPct val="0"/>
              </a:spcBef>
            </a:pPr>
            <a:r>
              <a:rPr lang="en-US" sz="2300" b="true">
                <a:solidFill>
                  <a:srgbClr val="FFFFFF"/>
                </a:solidFill>
                <a:latin typeface="Aileron Bold"/>
                <a:ea typeface="Aileron Bold"/>
                <a:cs typeface="Aileron Bold"/>
                <a:sym typeface="Aileron Bold"/>
              </a:rPr>
              <a:t>Email Address :</a:t>
            </a:r>
          </a:p>
        </p:txBody>
      </p:sp>
      <p:sp>
        <p:nvSpPr>
          <p:cNvPr name="TextBox 7" id="7"/>
          <p:cNvSpPr txBox="true"/>
          <p:nvPr/>
        </p:nvSpPr>
        <p:spPr>
          <a:xfrm rot="0">
            <a:off x="4826542" y="9041546"/>
            <a:ext cx="3782711" cy="389255"/>
          </a:xfrm>
          <a:prstGeom prst="rect">
            <a:avLst/>
          </a:prstGeom>
        </p:spPr>
        <p:txBody>
          <a:bodyPr anchor="t" rtlCol="false" tIns="0" lIns="0" bIns="0" rIns="0">
            <a:spAutoFit/>
          </a:bodyPr>
          <a:lstStyle/>
          <a:p>
            <a:pPr algn="l">
              <a:lnSpc>
                <a:spcPts val="3220"/>
              </a:lnSpc>
              <a:spcBef>
                <a:spcPct val="0"/>
              </a:spcBef>
            </a:pPr>
            <a:r>
              <a:rPr lang="en-US" sz="2300">
                <a:solidFill>
                  <a:srgbClr val="FFFFFF"/>
                </a:solidFill>
                <a:latin typeface="Aileron"/>
                <a:ea typeface="Aileron"/>
                <a:cs typeface="Aileron"/>
                <a:sym typeface="Aileron"/>
              </a:rPr>
              <a:t>hello@reallygreatsite.com</a:t>
            </a:r>
          </a:p>
        </p:txBody>
      </p:sp>
      <p:grpSp>
        <p:nvGrpSpPr>
          <p:cNvPr name="Group 8" id="8"/>
          <p:cNvGrpSpPr/>
          <p:nvPr/>
        </p:nvGrpSpPr>
        <p:grpSpPr>
          <a:xfrm rot="0">
            <a:off x="0" y="-19401"/>
            <a:ext cx="18288000" cy="1547402"/>
            <a:chOff x="0" y="0"/>
            <a:chExt cx="24384000" cy="2063203"/>
          </a:xfrm>
        </p:grpSpPr>
        <p:sp>
          <p:nvSpPr>
            <p:cNvPr name="Freeform 9" id="9"/>
            <p:cNvSpPr/>
            <p:nvPr/>
          </p:nvSpPr>
          <p:spPr>
            <a:xfrm flipH="false" flipV="false" rot="0">
              <a:off x="0" y="0"/>
              <a:ext cx="24384000" cy="2063203"/>
            </a:xfrm>
            <a:custGeom>
              <a:avLst/>
              <a:gdLst/>
              <a:ahLst/>
              <a:cxnLst/>
              <a:rect r="r" b="b" t="t" l="l"/>
              <a:pathLst>
                <a:path h="2063203" w="24384000">
                  <a:moveTo>
                    <a:pt x="0" y="0"/>
                  </a:moveTo>
                  <a:lnTo>
                    <a:pt x="24384000" y="0"/>
                  </a:lnTo>
                  <a:lnTo>
                    <a:pt x="24384000" y="2063203"/>
                  </a:lnTo>
                  <a:lnTo>
                    <a:pt x="0" y="2063203"/>
                  </a:lnTo>
                  <a:lnTo>
                    <a:pt x="0" y="0"/>
                  </a:lnTo>
                  <a:close/>
                </a:path>
              </a:pathLst>
            </a:custGeom>
            <a:blipFill>
              <a:blip r:embed="rId3">
                <a:alphaModFix amt="80000"/>
              </a:blip>
              <a:stretch>
                <a:fillRect l="0" t="-106569" r="-35666" b="-146173"/>
              </a:stretch>
            </a:blipFill>
          </p:spPr>
        </p:sp>
        <p:sp>
          <p:nvSpPr>
            <p:cNvPr name="TextBox 10" id="10"/>
            <p:cNvSpPr txBox="true"/>
            <p:nvPr/>
          </p:nvSpPr>
          <p:spPr>
            <a:xfrm rot="0">
              <a:off x="5272795" y="1082158"/>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00E5FF"/>
                  </a:solidFill>
                  <a:latin typeface="Now Bold"/>
                  <a:ea typeface="Now Bold"/>
                  <a:cs typeface="Now Bold"/>
                  <a:sym typeface="Now Bold"/>
                </a:rPr>
                <a:t>2026</a:t>
              </a:r>
            </a:p>
          </p:txBody>
        </p:sp>
        <p:sp>
          <p:nvSpPr>
            <p:cNvPr name="Freeform 11" id="11"/>
            <p:cNvSpPr/>
            <p:nvPr/>
          </p:nvSpPr>
          <p:spPr>
            <a:xfrm flipH="false" flipV="false" rot="0">
              <a:off x="3313061" y="1036278"/>
              <a:ext cx="1786928" cy="399107"/>
            </a:xfrm>
            <a:custGeom>
              <a:avLst/>
              <a:gdLst/>
              <a:ahLst/>
              <a:cxnLst/>
              <a:rect r="r" b="b" t="t" l="l"/>
              <a:pathLst>
                <a:path h="399107" w="1786928">
                  <a:moveTo>
                    <a:pt x="0" y="0"/>
                  </a:moveTo>
                  <a:lnTo>
                    <a:pt x="1786928" y="0"/>
                  </a:lnTo>
                  <a:lnTo>
                    <a:pt x="1786928" y="399107"/>
                  </a:lnTo>
                  <a:lnTo>
                    <a:pt x="0" y="399107"/>
                  </a:lnTo>
                  <a:lnTo>
                    <a:pt x="0" y="0"/>
                  </a:lnTo>
                  <a:close/>
                </a:path>
              </a:pathLst>
            </a:custGeom>
            <a:blipFill>
              <a:blip r:embed="rId4">
                <a:extLst>
                  <a:ext uri="{96DAC541-7B7A-43D3-8B79-37D633B846F1}">
                    <asvg:svgBlip xmlns:asvg="http://schemas.microsoft.com/office/drawing/2016/SVG/main" r:embed="rId5"/>
                  </a:ext>
                </a:extLst>
              </a:blip>
              <a:stretch>
                <a:fillRect l="0" t="-137" r="0" b="-137"/>
              </a:stretch>
            </a:blipFill>
          </p:spPr>
        </p:sp>
        <p:sp>
          <p:nvSpPr>
            <p:cNvPr name="TextBox 12" id="12"/>
            <p:cNvSpPr txBox="true"/>
            <p:nvPr/>
          </p:nvSpPr>
          <p:spPr>
            <a:xfrm rot="0">
              <a:off x="3346998" y="1088162"/>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Freeform 13" id="13"/>
            <p:cNvSpPr/>
            <p:nvPr/>
          </p:nvSpPr>
          <p:spPr>
            <a:xfrm flipH="false" flipV="false" rot="0">
              <a:off x="18779165" y="742243"/>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6"/>
              <a:stretch>
                <a:fillRect l="0" t="0" r="0" b="0"/>
              </a:stretch>
            </a:blipFill>
          </p:spPr>
        </p:sp>
        <p:sp>
          <p:nvSpPr>
            <p:cNvPr name="TextBox 14" id="14"/>
            <p:cNvSpPr txBox="true"/>
            <p:nvPr/>
          </p:nvSpPr>
          <p:spPr>
            <a:xfrm rot="0">
              <a:off x="2014797" y="525104"/>
              <a:ext cx="11803038" cy="443803"/>
            </a:xfrm>
            <a:prstGeom prst="rect">
              <a:avLst/>
            </a:prstGeom>
          </p:spPr>
          <p:txBody>
            <a:bodyPr anchor="t" rtlCol="false" tIns="0" lIns="0" bIns="0" rIns="0">
              <a:spAutoFit/>
            </a:bodyPr>
            <a:lstStyle/>
            <a:p>
              <a:pPr algn="just">
                <a:lnSpc>
                  <a:spcPts val="2634"/>
                </a:lnSpc>
              </a:pPr>
              <a:r>
                <a:rPr lang="en-US" sz="2290" spc="-96">
                  <a:solidFill>
                    <a:srgbClr val="FFFFFF"/>
                  </a:solidFill>
                  <a:latin typeface="Sunborn"/>
                  <a:ea typeface="Sunborn"/>
                  <a:cs typeface="Sunborn"/>
                  <a:sym typeface="Sunborn"/>
                </a:rPr>
                <a:t>2026 </a:t>
              </a:r>
              <a:r>
                <a:rPr lang="en-US" sz="2290" spc="-96">
                  <a:solidFill>
                    <a:srgbClr val="FFFFFF"/>
                  </a:solidFill>
                  <a:latin typeface="Sunborn"/>
                  <a:ea typeface="Sunborn"/>
                  <a:cs typeface="Sunborn"/>
                  <a:sym typeface="Sunborn"/>
                </a:rPr>
                <a:t>AsiaN Pacific Plastic surgery &amp; Craniofacial Congress</a:t>
              </a:r>
            </a:p>
          </p:txBody>
        </p:sp>
        <p:sp>
          <p:nvSpPr>
            <p:cNvPr name="TextBox 15" id="15"/>
            <p:cNvSpPr txBox="true"/>
            <p:nvPr/>
          </p:nvSpPr>
          <p:spPr>
            <a:xfrm rot="0">
              <a:off x="20247238" y="620354"/>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FFFFFF"/>
                  </a:solidFill>
                  <a:latin typeface="Handy Casual"/>
                  <a:ea typeface="Handy Casual"/>
                  <a:cs typeface="Handy Casual"/>
                  <a:sym typeface="Handy Casual"/>
                </a:rPr>
                <a:t>APCLPC</a:t>
              </a:r>
            </a:p>
          </p:txBody>
        </p:sp>
        <p:sp>
          <p:nvSpPr>
            <p:cNvPr name="Freeform 16" id="16"/>
            <p:cNvSpPr/>
            <p:nvPr/>
          </p:nvSpPr>
          <p:spPr>
            <a:xfrm flipH="false" flipV="false" rot="0">
              <a:off x="0" y="312123"/>
              <a:ext cx="2014797" cy="1236759"/>
            </a:xfrm>
            <a:custGeom>
              <a:avLst/>
              <a:gdLst/>
              <a:ahLst/>
              <a:cxnLst/>
              <a:rect r="r" b="b" t="t" l="l"/>
              <a:pathLst>
                <a:path h="1236759" w="2014797">
                  <a:moveTo>
                    <a:pt x="0" y="0"/>
                  </a:moveTo>
                  <a:lnTo>
                    <a:pt x="2014797" y="0"/>
                  </a:lnTo>
                  <a:lnTo>
                    <a:pt x="2014797" y="1236758"/>
                  </a:lnTo>
                  <a:lnTo>
                    <a:pt x="0" y="1236758"/>
                  </a:lnTo>
                  <a:lnTo>
                    <a:pt x="0" y="0"/>
                  </a:lnTo>
                  <a:close/>
                </a:path>
              </a:pathLst>
            </a:custGeom>
            <a:blipFill>
              <a:blip r:embed="rId7"/>
              <a:stretch>
                <a:fillRect l="0" t="-31586" r="0" b="-31323"/>
              </a:stretch>
            </a:blipFill>
          </p:spPr>
        </p:sp>
        <p:sp>
          <p:nvSpPr>
            <p:cNvPr name="TextBox 17" id="17"/>
            <p:cNvSpPr txBox="true"/>
            <p:nvPr/>
          </p:nvSpPr>
          <p:spPr>
            <a:xfrm rot="0">
              <a:off x="1205726" y="1099492"/>
              <a:ext cx="546709" cy="155736"/>
            </a:xfrm>
            <a:prstGeom prst="rect">
              <a:avLst/>
            </a:prstGeom>
          </p:spPr>
          <p:txBody>
            <a:bodyPr anchor="t" rtlCol="false" tIns="0" lIns="0" bIns="0" rIns="0">
              <a:spAutoFit/>
            </a:bodyPr>
            <a:lstStyle/>
            <a:p>
              <a:pPr algn="ctr">
                <a:lnSpc>
                  <a:spcPts val="575"/>
                </a:lnSpc>
              </a:pPr>
              <a:r>
                <a:rPr lang="en-US" b="true" sz="1150" spc="71">
                  <a:solidFill>
                    <a:srgbClr val="0ABBCF"/>
                  </a:solidFill>
                  <a:latin typeface="Binate Bold"/>
                  <a:ea typeface="Binate Bold"/>
                  <a:cs typeface="Binate Bold"/>
                  <a:sym typeface="Binate Bold"/>
                </a:rPr>
                <a:t>APC</a:t>
              </a:r>
            </a:p>
          </p:txBody>
        </p:sp>
        <p:sp>
          <p:nvSpPr>
            <p:cNvPr name="TextBox 18" id="18"/>
            <p:cNvSpPr txBox="true"/>
            <p:nvPr/>
          </p:nvSpPr>
          <p:spPr>
            <a:xfrm rot="0">
              <a:off x="1160286" y="1254389"/>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19" id="19"/>
            <p:cNvSpPr txBox="true"/>
            <p:nvPr/>
          </p:nvSpPr>
          <p:spPr>
            <a:xfrm rot="0">
              <a:off x="2014797" y="1120846"/>
              <a:ext cx="1299213" cy="364639"/>
            </a:xfrm>
            <a:prstGeom prst="rect">
              <a:avLst/>
            </a:prstGeom>
          </p:spPr>
          <p:txBody>
            <a:bodyPr anchor="t" rtlCol="false" tIns="0" lIns="0" bIns="0" rIns="0">
              <a:spAutoFit/>
            </a:bodyPr>
            <a:lstStyle/>
            <a:p>
              <a:pPr algn="just" marL="0" indent="0" lvl="1">
                <a:lnSpc>
                  <a:spcPts val="1939"/>
                </a:lnSpc>
              </a:pPr>
              <a:r>
                <a:rPr lang="en-US" b="true" sz="2131" spc="61">
                  <a:solidFill>
                    <a:srgbClr val="FFBD59"/>
                  </a:solidFill>
                  <a:latin typeface="Now Bold"/>
                  <a:ea typeface="Now Bold"/>
                  <a:cs typeface="Now Bold"/>
                  <a:sym typeface="Now Bold"/>
                </a:rPr>
                <a:t>28-30</a:t>
              </a:r>
            </a:p>
          </p:txBody>
        </p:sp>
        <p:sp>
          <p:nvSpPr>
            <p:cNvPr name="Freeform 20" id="20"/>
            <p:cNvSpPr/>
            <p:nvPr/>
          </p:nvSpPr>
          <p:spPr>
            <a:xfrm flipH="false" flipV="false" rot="0">
              <a:off x="6495307" y="1025008"/>
              <a:ext cx="245250" cy="398780"/>
            </a:xfrm>
            <a:custGeom>
              <a:avLst/>
              <a:gdLst/>
              <a:ahLst/>
              <a:cxnLst/>
              <a:rect r="r" b="b" t="t" l="l"/>
              <a:pathLst>
                <a:path h="398780" w="245250">
                  <a:moveTo>
                    <a:pt x="0" y="0"/>
                  </a:moveTo>
                  <a:lnTo>
                    <a:pt x="245250" y="0"/>
                  </a:lnTo>
                  <a:lnTo>
                    <a:pt x="245250" y="398780"/>
                  </a:lnTo>
                  <a:lnTo>
                    <a:pt x="0" y="398780"/>
                  </a:lnTo>
                  <a:lnTo>
                    <a:pt x="0" y="0"/>
                  </a:lnTo>
                  <a:close/>
                </a:path>
              </a:pathLst>
            </a:custGeom>
            <a:blipFill>
              <a:blip r:embed="rId8"/>
              <a:stretch>
                <a:fillRect l="0" t="0" r="0" b="0"/>
              </a:stretch>
            </a:blipFill>
          </p:spPr>
        </p:sp>
        <p:sp>
          <p:nvSpPr>
            <p:cNvPr name="TextBox 21" id="21"/>
            <p:cNvSpPr txBox="true"/>
            <p:nvPr/>
          </p:nvSpPr>
          <p:spPr>
            <a:xfrm rot="0">
              <a:off x="6816736" y="1168366"/>
              <a:ext cx="5514170" cy="253155"/>
            </a:xfrm>
            <a:prstGeom prst="rect">
              <a:avLst/>
            </a:prstGeom>
          </p:spPr>
          <p:txBody>
            <a:bodyPr anchor="t" rtlCol="false" tIns="0" lIns="0" bIns="0" rIns="0">
              <a:spAutoFit/>
            </a:bodyPr>
            <a:lstStyle/>
            <a:p>
              <a:pPr algn="l">
                <a:lnSpc>
                  <a:spcPts val="1464"/>
                </a:lnSpc>
              </a:pP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FFFFFF"/>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Freeform 22" id="22"/>
            <p:cNvSpPr/>
            <p:nvPr/>
          </p:nvSpPr>
          <p:spPr>
            <a:xfrm flipH="false" flipV="false" rot="0">
              <a:off x="22128273" y="586414"/>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9"/>
              <a:stretch>
                <a:fillRect l="0" t="0" r="-225098" b="0"/>
              </a:stretch>
            </a:blipFill>
          </p:spPr>
        </p:sp>
        <p:sp>
          <p:nvSpPr>
            <p:cNvPr name="TextBox 23" id="23"/>
            <p:cNvSpPr txBox="true"/>
            <p:nvPr/>
          </p:nvSpPr>
          <p:spPr>
            <a:xfrm rot="0">
              <a:off x="22923178" y="643522"/>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FFFFFF"/>
                  </a:solidFill>
                  <a:latin typeface="Open Sauce Bold"/>
                  <a:ea typeface="Open Sauce Bold"/>
                  <a:cs typeface="Open Sauce Bold"/>
                  <a:sym typeface="Open Sauce Bold"/>
                </a:rPr>
                <a:t>TCCA</a:t>
              </a:r>
            </a:p>
          </p:txBody>
        </p:sp>
        <p:sp>
          <p:nvSpPr>
            <p:cNvPr name="Freeform 24" id="24"/>
            <p:cNvSpPr/>
            <p:nvPr/>
          </p:nvSpPr>
          <p:spPr>
            <a:xfrm flipH="false" flipV="false" rot="0">
              <a:off x="16102452" y="586414"/>
              <a:ext cx="2676712" cy="799617"/>
            </a:xfrm>
            <a:custGeom>
              <a:avLst/>
              <a:gdLst/>
              <a:ahLst/>
              <a:cxnLst/>
              <a:rect r="r" b="b" t="t" l="l"/>
              <a:pathLst>
                <a:path h="799617" w="2676712">
                  <a:moveTo>
                    <a:pt x="0" y="0"/>
                  </a:moveTo>
                  <a:lnTo>
                    <a:pt x="2676713" y="0"/>
                  </a:lnTo>
                  <a:lnTo>
                    <a:pt x="2676713" y="799617"/>
                  </a:lnTo>
                  <a:lnTo>
                    <a:pt x="0" y="799617"/>
                  </a:lnTo>
                  <a:lnTo>
                    <a:pt x="0" y="0"/>
                  </a:lnTo>
                  <a:close/>
                </a:path>
              </a:pathLst>
            </a:custGeom>
            <a:blipFill>
              <a:blip r:embed="rId10"/>
              <a:stretch>
                <a:fillRect l="0" t="-115860" r="0" b="-118888"/>
              </a:stretch>
            </a:blipFill>
          </p:spPr>
        </p:sp>
        <p:sp>
          <p:nvSpPr>
            <p:cNvPr name="Freeform 25" id="25"/>
            <p:cNvSpPr/>
            <p:nvPr/>
          </p:nvSpPr>
          <p:spPr>
            <a:xfrm flipH="false" flipV="false" rot="0">
              <a:off x="13906735" y="624171"/>
              <a:ext cx="2317711" cy="712638"/>
            </a:xfrm>
            <a:custGeom>
              <a:avLst/>
              <a:gdLst/>
              <a:ahLst/>
              <a:cxnLst/>
              <a:rect r="r" b="b" t="t" l="l"/>
              <a:pathLst>
                <a:path h="712638" w="2317711">
                  <a:moveTo>
                    <a:pt x="0" y="0"/>
                  </a:moveTo>
                  <a:lnTo>
                    <a:pt x="2317712" y="0"/>
                  </a:lnTo>
                  <a:lnTo>
                    <a:pt x="2317712" y="712638"/>
                  </a:lnTo>
                  <a:lnTo>
                    <a:pt x="0" y="712638"/>
                  </a:lnTo>
                  <a:lnTo>
                    <a:pt x="0" y="0"/>
                  </a:lnTo>
                  <a:close/>
                </a:path>
              </a:pathLst>
            </a:custGeom>
            <a:blipFill>
              <a:blip r:embed="rId11"/>
              <a:stretch>
                <a:fillRect l="0" t="-108252" r="0" b="-116977"/>
              </a:stretch>
            </a:blipFill>
            <a:ln cap="sq">
              <a:noFill/>
              <a:prstDash val="solid"/>
              <a:miter/>
            </a:ln>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DAHXCcIQzH8</dc:identifier>
  <dcterms:modified xsi:type="dcterms:W3CDTF">2011-08-01T06:04:30Z</dcterms:modified>
  <cp:revision>1</cp:revision>
  <dc:title>Oral Presentation APC2026_Dark</dc:title>
</cp:coreProperties>
</file>